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97" r:id="rId2"/>
    <p:sldId id="285" r:id="rId3"/>
    <p:sldId id="280" r:id="rId4"/>
    <p:sldId id="282" r:id="rId5"/>
    <p:sldId id="289" r:id="rId6"/>
    <p:sldId id="292" r:id="rId7"/>
    <p:sldId id="290" r:id="rId8"/>
    <p:sldId id="294" r:id="rId9"/>
    <p:sldId id="295" r:id="rId10"/>
    <p:sldId id="279" r:id="rId11"/>
    <p:sldId id="298" r:id="rId12"/>
    <p:sldId id="275" r:id="rId13"/>
    <p:sldId id="276" r:id="rId14"/>
    <p:sldId id="300" r:id="rId15"/>
    <p:sldId id="302" r:id="rId16"/>
    <p:sldId id="301" r:id="rId17"/>
    <p:sldId id="303" r:id="rId18"/>
    <p:sldId id="277" r:id="rId19"/>
    <p:sldId id="299" r:id="rId20"/>
    <p:sldId id="278" r:id="rId21"/>
    <p:sldId id="288"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9"/>
    <p:restoredTop sz="94747"/>
  </p:normalViewPr>
  <p:slideViewPr>
    <p:cSldViewPr snapToGrid="0" snapToObjects="1">
      <p:cViewPr varScale="1">
        <p:scale>
          <a:sx n="124" d="100"/>
          <a:sy n="124"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53A5F-AB4C-AC47-8FFC-BD109ACAA95E}" type="datetimeFigureOut">
              <a:rPr lang="en-US" smtClean="0"/>
              <a:t>3/18/21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13403-9E8C-8045-A488-43807AAB9374}" type="slidenum">
              <a:rPr lang="en-US" smtClean="0"/>
              <a:t>‹#›</a:t>
            </a:fld>
            <a:endParaRPr lang="en-US"/>
          </a:p>
        </p:txBody>
      </p:sp>
    </p:spTree>
    <p:extLst>
      <p:ext uri="{BB962C8B-B14F-4D97-AF65-F5344CB8AC3E}">
        <p14:creationId xmlns:p14="http://schemas.microsoft.com/office/powerpoint/2010/main" val="682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Chad Tomlinson. I am a member of the BGA group.</a:t>
            </a:r>
          </a:p>
          <a:p>
            <a:endParaRPr lang="en-US" dirty="0"/>
          </a:p>
          <a:p>
            <a:r>
              <a:rPr lang="en-US" dirty="0"/>
              <a:t>I have been at the McDonnell Genome Institute for a little over 20 years now.</a:t>
            </a:r>
          </a:p>
          <a:p>
            <a:endParaRPr lang="en-US" dirty="0"/>
          </a:p>
          <a:p>
            <a:r>
              <a:rPr lang="en-US" dirty="0"/>
              <a:t>I have worked in the areas of genome finishing and improvement, </a:t>
            </a:r>
          </a:p>
          <a:p>
            <a:r>
              <a:rPr lang="en-US" dirty="0"/>
              <a:t>genome assembly, and on many other types of bioinformatics analysis such as variant detection and </a:t>
            </a:r>
            <a:r>
              <a:rPr lang="en-US" dirty="0" err="1"/>
              <a:t>RNAseq</a:t>
            </a:r>
            <a:r>
              <a:rPr lang="en-US" dirty="0"/>
              <a:t> analysis.</a:t>
            </a:r>
          </a:p>
        </p:txBody>
      </p:sp>
      <p:sp>
        <p:nvSpPr>
          <p:cNvPr id="4" name="Slide Number Placeholder 3"/>
          <p:cNvSpPr>
            <a:spLocks noGrp="1"/>
          </p:cNvSpPr>
          <p:nvPr>
            <p:ph type="sldNum" sz="quarter" idx="5"/>
          </p:nvPr>
        </p:nvSpPr>
        <p:spPr/>
        <p:txBody>
          <a:bodyPr/>
          <a:lstStyle/>
          <a:p>
            <a:fld id="{36913403-9E8C-8045-A488-43807AAB9374}" type="slidenum">
              <a:rPr lang="en-US" smtClean="0"/>
              <a:t>1</a:t>
            </a:fld>
            <a:endParaRPr lang="en-US"/>
          </a:p>
        </p:txBody>
      </p:sp>
    </p:spTree>
    <p:extLst>
      <p:ext uri="{BB962C8B-B14F-4D97-AF65-F5344CB8AC3E}">
        <p14:creationId xmlns:p14="http://schemas.microsoft.com/office/powerpoint/2010/main" val="304947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long read assembler algorithms are based upon the overlap layout consensus graph method.</a:t>
            </a:r>
          </a:p>
        </p:txBody>
      </p:sp>
      <p:sp>
        <p:nvSpPr>
          <p:cNvPr id="4" name="Slide Number Placeholder 3"/>
          <p:cNvSpPr>
            <a:spLocks noGrp="1"/>
          </p:cNvSpPr>
          <p:nvPr>
            <p:ph type="sldNum" sz="quarter" idx="5"/>
          </p:nvPr>
        </p:nvSpPr>
        <p:spPr/>
        <p:txBody>
          <a:bodyPr/>
          <a:lstStyle/>
          <a:p>
            <a:fld id="{36913403-9E8C-8045-A488-43807AAB9374}" type="slidenum">
              <a:rPr lang="en-US" smtClean="0"/>
              <a:t>14</a:t>
            </a:fld>
            <a:endParaRPr lang="en-US"/>
          </a:p>
        </p:txBody>
      </p:sp>
    </p:spTree>
    <p:extLst>
      <p:ext uri="{BB962C8B-B14F-4D97-AF65-F5344CB8AC3E}">
        <p14:creationId xmlns:p14="http://schemas.microsoft.com/office/powerpoint/2010/main" val="178634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Contamination can also result in an insufficient amount of coverage of the target genome resulting in an incomplete assembly with more gaps.</a:t>
            </a:r>
          </a:p>
        </p:txBody>
      </p:sp>
      <p:sp>
        <p:nvSpPr>
          <p:cNvPr id="4" name="Slide Number Placeholder 3"/>
          <p:cNvSpPr>
            <a:spLocks noGrp="1"/>
          </p:cNvSpPr>
          <p:nvPr>
            <p:ph type="sldNum" sz="quarter" idx="5"/>
          </p:nvPr>
        </p:nvSpPr>
        <p:spPr/>
        <p:txBody>
          <a:bodyPr/>
          <a:lstStyle/>
          <a:p>
            <a:fld id="{36913403-9E8C-8045-A488-43807AAB9374}" type="slidenum">
              <a:rPr lang="en-US" smtClean="0"/>
              <a:t>15</a:t>
            </a:fld>
            <a:endParaRPr lang="en-US"/>
          </a:p>
        </p:txBody>
      </p:sp>
    </p:spTree>
    <p:extLst>
      <p:ext uri="{BB962C8B-B14F-4D97-AF65-F5344CB8AC3E}">
        <p14:creationId xmlns:p14="http://schemas.microsoft.com/office/powerpoint/2010/main" val="318999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an assembly to a Reference Genome or an optical map can help pinpoint regions in an assembly that require additional manual review and possible correction:</a:t>
            </a:r>
          </a:p>
          <a:p>
            <a:endParaRPr lang="en-US" dirty="0"/>
          </a:p>
          <a:p>
            <a:r>
              <a:rPr lang="en-US" dirty="0"/>
              <a:t>This can be pulling apart collapsed repeats and fixing other types of </a:t>
            </a:r>
            <a:r>
              <a:rPr lang="en-US" dirty="0" err="1"/>
              <a:t>misassemblies</a:t>
            </a:r>
            <a:r>
              <a:rPr lang="en-US" dirty="0"/>
              <a:t>.</a:t>
            </a:r>
          </a:p>
          <a:p>
            <a:endParaRPr lang="en-US" dirty="0"/>
          </a:p>
          <a:p>
            <a:r>
              <a:rPr lang="en-US" dirty="0"/>
              <a:t>BUSCO is also called ”core” gene evaluation. There are different BUSCO sets depending upon the type of organism you are evaluating: Vertebrata, Bacterial, etc.</a:t>
            </a:r>
          </a:p>
        </p:txBody>
      </p:sp>
      <p:sp>
        <p:nvSpPr>
          <p:cNvPr id="4" name="Slide Number Placeholder 3"/>
          <p:cNvSpPr>
            <a:spLocks noGrp="1"/>
          </p:cNvSpPr>
          <p:nvPr>
            <p:ph type="sldNum" sz="quarter" idx="5"/>
          </p:nvPr>
        </p:nvSpPr>
        <p:spPr/>
        <p:txBody>
          <a:bodyPr/>
          <a:lstStyle/>
          <a:p>
            <a:fld id="{36913403-9E8C-8045-A488-43807AAB9374}" type="slidenum">
              <a:rPr lang="en-US" smtClean="0"/>
              <a:t>16</a:t>
            </a:fld>
            <a:endParaRPr lang="en-US"/>
          </a:p>
        </p:txBody>
      </p:sp>
    </p:spTree>
    <p:extLst>
      <p:ext uri="{BB962C8B-B14F-4D97-AF65-F5344CB8AC3E}">
        <p14:creationId xmlns:p14="http://schemas.microsoft.com/office/powerpoint/2010/main" val="255266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up all contigs from longest to shortest. Start summing contigs in this order until you add in the contig that will bring the sum total to &gt;=50% of the total genome size. That is the N50 contig. It is a measure of contiguity used</a:t>
            </a:r>
          </a:p>
          <a:p>
            <a:r>
              <a:rPr lang="en-US" dirty="0"/>
              <a:t>when describing and comparing genome assemblies. It is not a measure of assembly accuracy and does not take into account potentially assembly problems, like </a:t>
            </a:r>
            <a:r>
              <a:rPr lang="en-US" dirty="0" err="1"/>
              <a:t>misassemblies</a:t>
            </a:r>
            <a:r>
              <a:rPr lang="en-US" dirty="0"/>
              <a:t>.</a:t>
            </a:r>
          </a:p>
        </p:txBody>
      </p:sp>
      <p:sp>
        <p:nvSpPr>
          <p:cNvPr id="4" name="Slide Number Placeholder 3"/>
          <p:cNvSpPr>
            <a:spLocks noGrp="1"/>
          </p:cNvSpPr>
          <p:nvPr>
            <p:ph type="sldNum" sz="quarter" idx="5"/>
          </p:nvPr>
        </p:nvSpPr>
        <p:spPr/>
        <p:txBody>
          <a:bodyPr/>
          <a:lstStyle/>
          <a:p>
            <a:fld id="{36913403-9E8C-8045-A488-43807AAB9374}" type="slidenum">
              <a:rPr lang="en-US" smtClean="0"/>
              <a:t>17</a:t>
            </a:fld>
            <a:endParaRPr lang="en-US"/>
          </a:p>
        </p:txBody>
      </p:sp>
    </p:spTree>
    <p:extLst>
      <p:ext uri="{BB962C8B-B14F-4D97-AF65-F5344CB8AC3E}">
        <p14:creationId xmlns:p14="http://schemas.microsoft.com/office/powerpoint/2010/main" val="1405620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Falcon-Phase is a method for using ultra-long range Hi-C chromatin interaction data to create high quality, phased type assemblies from the outputs of Falcon-Unzip. </a:t>
            </a:r>
          </a:p>
          <a:p>
            <a:endParaRPr lang="en-US" dirty="0"/>
          </a:p>
          <a:p>
            <a:r>
              <a:rPr lang="en-US" dirty="0"/>
              <a:t>The output is phased, full length </a:t>
            </a:r>
            <a:r>
              <a:rPr lang="en-US" dirty="0" err="1"/>
              <a:t>haplotigs</a:t>
            </a:r>
            <a:r>
              <a:rPr lang="en-US" dirty="0"/>
              <a:t>. There are still switch errors between maternal and paternal haplotypes, but the switch errors are reduced compared to the output of Falcon-Unzip</a:t>
            </a:r>
          </a:p>
        </p:txBody>
      </p:sp>
      <p:sp>
        <p:nvSpPr>
          <p:cNvPr id="4" name="Slide Number Placeholder 3"/>
          <p:cNvSpPr>
            <a:spLocks noGrp="1"/>
          </p:cNvSpPr>
          <p:nvPr>
            <p:ph type="sldNum" sz="quarter" idx="5"/>
          </p:nvPr>
        </p:nvSpPr>
        <p:spPr/>
        <p:txBody>
          <a:bodyPr/>
          <a:lstStyle/>
          <a:p>
            <a:fld id="{36913403-9E8C-8045-A488-43807AAB9374}" type="slidenum">
              <a:rPr lang="en-US" smtClean="0"/>
              <a:t>20</a:t>
            </a:fld>
            <a:endParaRPr lang="en-US"/>
          </a:p>
        </p:txBody>
      </p:sp>
    </p:spTree>
    <p:extLst>
      <p:ext uri="{BB962C8B-B14F-4D97-AF65-F5344CB8AC3E}">
        <p14:creationId xmlns:p14="http://schemas.microsoft.com/office/powerpoint/2010/main" val="223856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the progression of DNA sequencing technologies from Sanger sequencing to short-read next generation sequencing methods (Illumina/454) to the long read sequencing methods also</a:t>
            </a:r>
          </a:p>
          <a:p>
            <a:r>
              <a:rPr lang="en-US" dirty="0"/>
              <a:t>called third generation sequencing. Long read sequencing typically references reads that are &gt;=10Kb in length, although when these technologies first came out, the read lengths were not that long.</a:t>
            </a:r>
          </a:p>
        </p:txBody>
      </p:sp>
      <p:sp>
        <p:nvSpPr>
          <p:cNvPr id="4" name="Slide Number Placeholder 3"/>
          <p:cNvSpPr>
            <a:spLocks noGrp="1"/>
          </p:cNvSpPr>
          <p:nvPr>
            <p:ph type="sldNum" sz="quarter" idx="5"/>
          </p:nvPr>
        </p:nvSpPr>
        <p:spPr/>
        <p:txBody>
          <a:bodyPr/>
          <a:lstStyle/>
          <a:p>
            <a:fld id="{36913403-9E8C-8045-A488-43807AAB9374}" type="slidenum">
              <a:rPr lang="en-US" smtClean="0"/>
              <a:t>3</a:t>
            </a:fld>
            <a:endParaRPr lang="en-US"/>
          </a:p>
        </p:txBody>
      </p:sp>
    </p:spTree>
    <p:extLst>
      <p:ext uri="{BB962C8B-B14F-4D97-AF65-F5344CB8AC3E}">
        <p14:creationId xmlns:p14="http://schemas.microsoft.com/office/powerpoint/2010/main" val="125100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some of the analysis applications that long read sequencing is used for. Long reads offer an advantage over short reads for most of these applications.</a:t>
            </a:r>
          </a:p>
        </p:txBody>
      </p:sp>
      <p:sp>
        <p:nvSpPr>
          <p:cNvPr id="4" name="Slide Number Placeholder 3"/>
          <p:cNvSpPr>
            <a:spLocks noGrp="1"/>
          </p:cNvSpPr>
          <p:nvPr>
            <p:ph type="sldNum" sz="quarter" idx="5"/>
          </p:nvPr>
        </p:nvSpPr>
        <p:spPr/>
        <p:txBody>
          <a:bodyPr/>
          <a:lstStyle/>
          <a:p>
            <a:fld id="{36913403-9E8C-8045-A488-43807AAB9374}" type="slidenum">
              <a:rPr lang="en-US" smtClean="0"/>
              <a:t>4</a:t>
            </a:fld>
            <a:endParaRPr lang="en-US"/>
          </a:p>
        </p:txBody>
      </p:sp>
    </p:spTree>
    <p:extLst>
      <p:ext uri="{BB962C8B-B14F-4D97-AF65-F5344CB8AC3E}">
        <p14:creationId xmlns:p14="http://schemas.microsoft.com/office/powerpoint/2010/main" val="326879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two types of long read sequencing technologies was developed by Pacific Biosciences. SMRT stands for Single Molecule Real Time Sequencing.</a:t>
            </a:r>
          </a:p>
        </p:txBody>
      </p:sp>
      <p:sp>
        <p:nvSpPr>
          <p:cNvPr id="4" name="Slide Number Placeholder 3"/>
          <p:cNvSpPr>
            <a:spLocks noGrp="1"/>
          </p:cNvSpPr>
          <p:nvPr>
            <p:ph type="sldNum" sz="quarter" idx="5"/>
          </p:nvPr>
        </p:nvSpPr>
        <p:spPr/>
        <p:txBody>
          <a:bodyPr/>
          <a:lstStyle/>
          <a:p>
            <a:fld id="{36913403-9E8C-8045-A488-43807AAB9374}" type="slidenum">
              <a:rPr lang="en-US" smtClean="0"/>
              <a:t>5</a:t>
            </a:fld>
            <a:endParaRPr lang="en-US"/>
          </a:p>
        </p:txBody>
      </p:sp>
    </p:spTree>
    <p:extLst>
      <p:ext uri="{BB962C8B-B14F-4D97-AF65-F5344CB8AC3E}">
        <p14:creationId xmlns:p14="http://schemas.microsoft.com/office/powerpoint/2010/main" val="940858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913403-9E8C-8045-A488-43807AAB9374}" type="slidenum">
              <a:rPr lang="en-US" smtClean="0"/>
              <a:t>7</a:t>
            </a:fld>
            <a:endParaRPr lang="en-US"/>
          </a:p>
        </p:txBody>
      </p:sp>
    </p:spTree>
    <p:extLst>
      <p:ext uri="{BB962C8B-B14F-4D97-AF65-F5344CB8AC3E}">
        <p14:creationId xmlns:p14="http://schemas.microsoft.com/office/powerpoint/2010/main" val="325768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the accuracy, throughput per </a:t>
            </a:r>
            <a:r>
              <a:rPr lang="en-US" dirty="0" err="1"/>
              <a:t>flowcell</a:t>
            </a:r>
            <a:r>
              <a:rPr lang="en-US" dirty="0"/>
              <a:t>, and cost per </a:t>
            </a:r>
            <a:r>
              <a:rPr lang="en-US" dirty="0" err="1"/>
              <a:t>Gigabase</a:t>
            </a:r>
            <a:r>
              <a:rPr lang="en-US" dirty="0"/>
              <a:t> for several sequencing technologies.</a:t>
            </a:r>
          </a:p>
          <a:p>
            <a:endParaRPr lang="en-US" dirty="0"/>
          </a:p>
          <a:p>
            <a:r>
              <a:rPr lang="en-US" dirty="0"/>
              <a:t>PacBio CLR data has a read accuracy of between ~87% to ~92% and errors are randomly distributed throughout the read.</a:t>
            </a:r>
            <a:br>
              <a:rPr lang="en-US" dirty="0"/>
            </a:br>
            <a:endParaRPr lang="en-US" dirty="0"/>
          </a:p>
          <a:p>
            <a:r>
              <a:rPr lang="en-US" dirty="0"/>
              <a:t>Oxford Nanopore reads typically have a mean accuracy between 87% to 98%, but a small portion of reads can have accuracy as low as 69%.</a:t>
            </a:r>
          </a:p>
          <a:p>
            <a:r>
              <a:rPr lang="en-US" dirty="0"/>
              <a:t>Error is not as randomly distributed as with </a:t>
            </a:r>
            <a:r>
              <a:rPr lang="en-US" dirty="0" err="1"/>
              <a:t>Pacbio</a:t>
            </a:r>
            <a:r>
              <a:rPr lang="en-US" dirty="0"/>
              <a:t> data. You typically see a larger concentration of errors in homopolymer regions.</a:t>
            </a:r>
          </a:p>
          <a:p>
            <a:endParaRPr lang="en-US" dirty="0"/>
          </a:p>
          <a:p>
            <a:endParaRPr lang="en-US" dirty="0"/>
          </a:p>
        </p:txBody>
      </p:sp>
      <p:sp>
        <p:nvSpPr>
          <p:cNvPr id="4" name="Slide Number Placeholder 3"/>
          <p:cNvSpPr>
            <a:spLocks noGrp="1"/>
          </p:cNvSpPr>
          <p:nvPr>
            <p:ph type="sldNum" sz="quarter" idx="5"/>
          </p:nvPr>
        </p:nvSpPr>
        <p:spPr/>
        <p:txBody>
          <a:bodyPr/>
          <a:lstStyle/>
          <a:p>
            <a:fld id="{36913403-9E8C-8045-A488-43807AAB9374}" type="slidenum">
              <a:rPr lang="en-US" smtClean="0"/>
              <a:t>8</a:t>
            </a:fld>
            <a:endParaRPr lang="en-US"/>
          </a:p>
        </p:txBody>
      </p:sp>
    </p:spTree>
    <p:extLst>
      <p:ext uri="{BB962C8B-B14F-4D97-AF65-F5344CB8AC3E}">
        <p14:creationId xmlns:p14="http://schemas.microsoft.com/office/powerpoint/2010/main" val="162642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CLR data often requires advanced algorithms that take the error rate into account or computationally intensive processes in order to error correct the reads.</a:t>
            </a:r>
          </a:p>
          <a:p>
            <a:endParaRPr lang="en-US" dirty="0"/>
          </a:p>
        </p:txBody>
      </p:sp>
      <p:sp>
        <p:nvSpPr>
          <p:cNvPr id="4" name="Slide Number Placeholder 3"/>
          <p:cNvSpPr>
            <a:spLocks noGrp="1"/>
          </p:cNvSpPr>
          <p:nvPr>
            <p:ph type="sldNum" sz="quarter" idx="5"/>
          </p:nvPr>
        </p:nvSpPr>
        <p:spPr/>
        <p:txBody>
          <a:bodyPr/>
          <a:lstStyle/>
          <a:p>
            <a:fld id="{36913403-9E8C-8045-A488-43807AAB9374}" type="slidenum">
              <a:rPr lang="en-US" smtClean="0"/>
              <a:t>9</a:t>
            </a:fld>
            <a:endParaRPr lang="en-US"/>
          </a:p>
        </p:txBody>
      </p:sp>
    </p:spTree>
    <p:extLst>
      <p:ext uri="{BB962C8B-B14F-4D97-AF65-F5344CB8AC3E}">
        <p14:creationId xmlns:p14="http://schemas.microsoft.com/office/powerpoint/2010/main" val="388075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Chemistry updates from Pacific Biosciences continue to improve the read lengths of HiFi reads.</a:t>
            </a:r>
          </a:p>
          <a:p>
            <a:r>
              <a:rPr lang="en-US" dirty="0" err="1"/>
              <a:t>Pacbio</a:t>
            </a:r>
            <a:r>
              <a:rPr lang="en-US" dirty="0"/>
              <a:t> also continues to improve the efficiency of the processing required to output HiFi reads from a CLR run.</a:t>
            </a:r>
          </a:p>
          <a:p>
            <a:r>
              <a:rPr lang="en-US" dirty="0"/>
              <a:t>Evaluation of read length distribution graphs is one method to assess a set of sequencing data.</a:t>
            </a:r>
          </a:p>
        </p:txBody>
      </p:sp>
      <p:sp>
        <p:nvSpPr>
          <p:cNvPr id="4" name="Slide Number Placeholder 3"/>
          <p:cNvSpPr>
            <a:spLocks noGrp="1"/>
          </p:cNvSpPr>
          <p:nvPr>
            <p:ph type="sldNum" sz="quarter" idx="5"/>
          </p:nvPr>
        </p:nvSpPr>
        <p:spPr/>
        <p:txBody>
          <a:bodyPr/>
          <a:lstStyle/>
          <a:p>
            <a:fld id="{36913403-9E8C-8045-A488-43807AAB9374}" type="slidenum">
              <a:rPr lang="en-US" smtClean="0"/>
              <a:t>10</a:t>
            </a:fld>
            <a:endParaRPr lang="en-US"/>
          </a:p>
        </p:txBody>
      </p:sp>
    </p:spTree>
    <p:extLst>
      <p:ext uri="{BB962C8B-B14F-4D97-AF65-F5344CB8AC3E}">
        <p14:creationId xmlns:p14="http://schemas.microsoft.com/office/powerpoint/2010/main" val="162190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Assemblers use different methods to find accurate overlaps between reads and assemble them into contigs. </a:t>
            </a:r>
          </a:p>
        </p:txBody>
      </p:sp>
      <p:sp>
        <p:nvSpPr>
          <p:cNvPr id="4" name="Slide Number Placeholder 3"/>
          <p:cNvSpPr>
            <a:spLocks noGrp="1"/>
          </p:cNvSpPr>
          <p:nvPr>
            <p:ph type="sldNum" sz="quarter" idx="5"/>
          </p:nvPr>
        </p:nvSpPr>
        <p:spPr/>
        <p:txBody>
          <a:bodyPr/>
          <a:lstStyle/>
          <a:p>
            <a:fld id="{36913403-9E8C-8045-A488-43807AAB9374}" type="slidenum">
              <a:rPr lang="en-US" smtClean="0"/>
              <a:t>12</a:t>
            </a:fld>
            <a:endParaRPr lang="en-US"/>
          </a:p>
        </p:txBody>
      </p:sp>
    </p:spTree>
    <p:extLst>
      <p:ext uri="{BB962C8B-B14F-4D97-AF65-F5344CB8AC3E}">
        <p14:creationId xmlns:p14="http://schemas.microsoft.com/office/powerpoint/2010/main" val="2675176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C10D031-B0EC-7E4B-AF7D-29399D8DE561}"/>
              </a:ext>
            </a:extLst>
          </p:cNvPr>
          <p:cNvSpPr>
            <a:spLocks noGrp="1" noChangeArrowheads="1"/>
          </p:cNvSpPr>
          <p:nvPr>
            <p:ph type="ctrTitle"/>
          </p:nvPr>
        </p:nvSpPr>
        <p:spPr>
          <a:xfrm>
            <a:off x="508000" y="3429000"/>
            <a:ext cx="10363200" cy="704850"/>
          </a:xfrm>
        </p:spPr>
        <p:txBody>
          <a:bodyPr/>
          <a:lstStyle>
            <a:lvl1pPr>
              <a:defRPr sz="3600"/>
            </a:lvl1pPr>
          </a:lstStyle>
          <a:p>
            <a:pPr lvl="0"/>
            <a:r>
              <a:rPr lang="en-US" altLang="en-US" noProof="0"/>
              <a:t>Click to edit Master title style</a:t>
            </a:r>
          </a:p>
        </p:txBody>
      </p:sp>
      <p:sp>
        <p:nvSpPr>
          <p:cNvPr id="3075" name="Rectangle 3">
            <a:extLst>
              <a:ext uri="{FF2B5EF4-FFF2-40B4-BE49-F238E27FC236}">
                <a16:creationId xmlns:a16="http://schemas.microsoft.com/office/drawing/2014/main" id="{14ABEAF0-3F41-E54F-8565-6EA2FAA6BC98}"/>
              </a:ext>
            </a:extLst>
          </p:cNvPr>
          <p:cNvSpPr>
            <a:spLocks noGrp="1" noChangeArrowheads="1"/>
          </p:cNvSpPr>
          <p:nvPr>
            <p:ph type="subTitle" idx="1"/>
          </p:nvPr>
        </p:nvSpPr>
        <p:spPr>
          <a:xfrm>
            <a:off x="508000" y="4114800"/>
            <a:ext cx="10363200" cy="685800"/>
          </a:xfrm>
        </p:spPr>
        <p:txBody>
          <a:bodyPr/>
          <a:lstStyle>
            <a:lvl1pPr marL="0" indent="0">
              <a:buFontTx/>
              <a:buNone/>
              <a:defRPr sz="2400">
                <a:solidFill>
                  <a:schemeClr val="bg1"/>
                </a:solidFill>
              </a:defRPr>
            </a:lvl1pPr>
          </a:lstStyle>
          <a:p>
            <a:pPr lvl="0"/>
            <a:r>
              <a:rPr lang="en-US" altLang="en-US" noProof="0"/>
              <a:t>Click to edit Master subtitle style</a:t>
            </a:r>
          </a:p>
        </p:txBody>
      </p:sp>
    </p:spTree>
    <p:extLst>
      <p:ext uri="{BB962C8B-B14F-4D97-AF65-F5344CB8AC3E}">
        <p14:creationId xmlns:p14="http://schemas.microsoft.com/office/powerpoint/2010/main" val="70471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896B-7EAF-8043-9E18-E330D72E1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FE645F-5324-D343-ADDD-39B1D5302A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85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E96C2-EF64-BF40-BE6F-A286DE5C070B}"/>
              </a:ext>
            </a:extLst>
          </p:cNvPr>
          <p:cNvSpPr>
            <a:spLocks noGrp="1"/>
          </p:cNvSpPr>
          <p:nvPr>
            <p:ph type="title" orient="vert"/>
          </p:nvPr>
        </p:nvSpPr>
        <p:spPr>
          <a:xfrm>
            <a:off x="9448800" y="274638"/>
            <a:ext cx="2438400" cy="627856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AEC4E4-6799-AB43-A86F-B5CCA0DAFF1C}"/>
              </a:ext>
            </a:extLst>
          </p:cNvPr>
          <p:cNvSpPr>
            <a:spLocks noGrp="1"/>
          </p:cNvSpPr>
          <p:nvPr>
            <p:ph type="body" orient="vert" idx="1"/>
          </p:nvPr>
        </p:nvSpPr>
        <p:spPr>
          <a:xfrm>
            <a:off x="2133600" y="274638"/>
            <a:ext cx="7112000" cy="6278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07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FBF9-BD1A-734F-A02D-FEFF787D060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ED101EF-8FC9-AA43-A001-E626203BF7B7}"/>
              </a:ext>
            </a:extLst>
          </p:cNvPr>
          <p:cNvSpPr>
            <a:spLocks noGrp="1"/>
          </p:cNvSpPr>
          <p:nvPr>
            <p:ph idx="1" hasCustomPrompt="1"/>
          </p:nvPr>
        </p:nvSpPr>
        <p:spPr/>
        <p:txBody>
          <a:bodyPr/>
          <a:lstStyle>
            <a:lvl2pPr marL="742950" marR="0" indent="-285750" algn="l" defTabSz="914400" rtl="0" eaLnBrk="1" fontAlgn="base" latinLnBrk="0" hangingPunct="1">
              <a:lnSpc>
                <a:spcPct val="100000"/>
              </a:lnSpc>
              <a:spcBef>
                <a:spcPct val="20000"/>
              </a:spcBef>
              <a:spcAft>
                <a:spcPct val="0"/>
              </a:spcAft>
              <a:buClrTx/>
              <a:buSzTx/>
              <a:buFontTx/>
              <a:buChar char="–"/>
              <a:tabLst/>
              <a:defRPr baseline="0">
                <a:solidFill>
                  <a:schemeClr val="tx1">
                    <a:lumMod val="50000"/>
                  </a:schemeClr>
                </a:solidFill>
              </a:defRPr>
            </a:lvl2pPr>
            <a:lvl3pPr>
              <a:defRPr baseline="0">
                <a:solidFill>
                  <a:schemeClr val="tx1">
                    <a:lumMod val="50000"/>
                  </a:schemeClr>
                </a:solidFill>
              </a:defRPr>
            </a:lvl3pPr>
            <a:lvl4pPr>
              <a:defRPr baseline="0">
                <a:solidFill>
                  <a:schemeClr val="tx1">
                    <a:lumMod val="50000"/>
                  </a:schemeClr>
                </a:solidFill>
              </a:defRPr>
            </a:lvl4pPr>
            <a:lvl5pPr>
              <a:defRPr baseline="0">
                <a:solidFill>
                  <a:schemeClr val="tx1">
                    <a:lumMod val="50000"/>
                  </a:schemeClr>
                </a:solidFill>
              </a:defRPr>
            </a:lvl5pPr>
          </a:lstStyle>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lang="en-US" dirty="0"/>
              <a:t>Second </a:t>
            </a:r>
            <a:r>
              <a:rPr lang="en-US" dirty="0" err="1"/>
              <a:t>leClick</a:t>
            </a:r>
            <a:r>
              <a:rPr lang="en-US" dirty="0"/>
              <a:t> to edit Master text styles</a:t>
            </a:r>
          </a:p>
          <a:p>
            <a:pPr lvl="1"/>
            <a:r>
              <a:rPr lang="en-US" dirty="0"/>
              <a:t>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800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FE8F-0E72-5945-BC14-4E03F5835503}"/>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19790A-6F67-4241-8C92-2F6A2483A055}"/>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1185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F0C5-393A-3E48-B597-D16A9D00AF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7E874E-B805-B641-983B-E9C2D6BC02BF}"/>
              </a:ext>
            </a:extLst>
          </p:cNvPr>
          <p:cNvSpPr>
            <a:spLocks noGrp="1"/>
          </p:cNvSpPr>
          <p:nvPr>
            <p:ph sz="half" idx="1"/>
          </p:nvPr>
        </p:nvSpPr>
        <p:spPr>
          <a:xfrm>
            <a:off x="2133600" y="1219200"/>
            <a:ext cx="47752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5314ABF-7EA7-2B4B-A23C-9DD663E6DE70}"/>
              </a:ext>
            </a:extLst>
          </p:cNvPr>
          <p:cNvSpPr>
            <a:spLocks noGrp="1"/>
          </p:cNvSpPr>
          <p:nvPr>
            <p:ph sz="half" idx="2"/>
          </p:nvPr>
        </p:nvSpPr>
        <p:spPr>
          <a:xfrm>
            <a:off x="7112000" y="1219200"/>
            <a:ext cx="47752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24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8549-13A4-DB41-BC2A-93D6E69AF443}"/>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C207A6-FA09-7446-AC05-5531174DF84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155603-73B8-424D-8F24-268C6E9EFFEA}"/>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7B75E-5A30-254B-867B-8D8B64C40AD3}"/>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2D9A9-BA34-C743-BCD7-3F56A85FE5E7}"/>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42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7BAF-41FF-1E4C-BBCA-7A5871C2E6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2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422B-3648-3A43-806D-367BEC06747D}"/>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521E47-C36E-6143-9C79-739C935B13A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6BCF93-D2DE-0C46-9107-F835D26C8F2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049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95CE-0C5A-1047-8CCB-98255B0B2EAD}"/>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61993-0747-B740-B80C-8A9DE1378ACB}"/>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E4B67A-7A1D-FD40-9921-DDB633B1600D}"/>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565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78BB2DB-D0BA-2B4B-9431-D24EF242AC39}"/>
              </a:ext>
            </a:extLst>
          </p:cNvPr>
          <p:cNvSpPr>
            <a:spLocks noGrp="1" noChangeArrowheads="1"/>
          </p:cNvSpPr>
          <p:nvPr>
            <p:ph type="title"/>
          </p:nvPr>
        </p:nvSpPr>
        <p:spPr bwMode="auto">
          <a:xfrm>
            <a:off x="2133600" y="274638"/>
            <a:ext cx="9753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99681C2C-66C7-C04B-A80A-1639AA219525}"/>
              </a:ext>
            </a:extLst>
          </p:cNvPr>
          <p:cNvSpPr>
            <a:spLocks noGrp="1" noChangeArrowheads="1"/>
          </p:cNvSpPr>
          <p:nvPr>
            <p:ph type="body" idx="1"/>
          </p:nvPr>
        </p:nvSpPr>
        <p:spPr bwMode="auto">
          <a:xfrm>
            <a:off x="2133600" y="1219200"/>
            <a:ext cx="9753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563762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400" kern="1200">
          <a:solidFill>
            <a:schemeClr val="bg1"/>
          </a:solidFill>
          <a:latin typeface="+mj-lt"/>
          <a:ea typeface="+mj-ea"/>
          <a:cs typeface="+mj-cs"/>
        </a:defRPr>
      </a:lvl1pPr>
      <a:lvl2pPr algn="l" rtl="0" eaLnBrk="1" fontAlgn="base" hangingPunct="1">
        <a:spcBef>
          <a:spcPct val="0"/>
        </a:spcBef>
        <a:spcAft>
          <a:spcPct val="0"/>
        </a:spcAft>
        <a:defRPr sz="4400">
          <a:solidFill>
            <a:schemeClr val="bg1"/>
          </a:solidFill>
          <a:latin typeface="Microsoft Sans Serif" panose="020B0604020202020204" pitchFamily="34" charset="0"/>
        </a:defRPr>
      </a:lvl2pPr>
      <a:lvl3pPr algn="l" rtl="0" eaLnBrk="1" fontAlgn="base" hangingPunct="1">
        <a:spcBef>
          <a:spcPct val="0"/>
        </a:spcBef>
        <a:spcAft>
          <a:spcPct val="0"/>
        </a:spcAft>
        <a:defRPr sz="4400">
          <a:solidFill>
            <a:schemeClr val="bg1"/>
          </a:solidFill>
          <a:latin typeface="Microsoft Sans Serif" panose="020B0604020202020204" pitchFamily="34" charset="0"/>
        </a:defRPr>
      </a:lvl3pPr>
      <a:lvl4pPr algn="l" rtl="0" eaLnBrk="1" fontAlgn="base" hangingPunct="1">
        <a:spcBef>
          <a:spcPct val="0"/>
        </a:spcBef>
        <a:spcAft>
          <a:spcPct val="0"/>
        </a:spcAft>
        <a:defRPr sz="4400">
          <a:solidFill>
            <a:schemeClr val="bg1"/>
          </a:solidFill>
          <a:latin typeface="Microsoft Sans Serif" panose="020B0604020202020204" pitchFamily="34" charset="0"/>
        </a:defRPr>
      </a:lvl4pPr>
      <a:lvl5pPr algn="l" rtl="0" eaLnBrk="1" fontAlgn="base" hangingPunct="1">
        <a:spcBef>
          <a:spcPct val="0"/>
        </a:spcBef>
        <a:spcAft>
          <a:spcPct val="0"/>
        </a:spcAft>
        <a:defRPr sz="4400">
          <a:solidFill>
            <a:schemeClr val="bg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bg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bg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bg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bg1"/>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kern="1200" baseline="0">
          <a:solidFill>
            <a:schemeClr val="tx1">
              <a:lumMod val="50000"/>
            </a:schemeClr>
          </a:solidFill>
          <a:latin typeface="+mn-lt"/>
          <a:ea typeface="+mn-ea"/>
          <a:cs typeface="+mn-cs"/>
        </a:defRPr>
      </a:lvl1pPr>
      <a:lvl2pPr marL="742950" indent="-285750" algn="l" rtl="0" eaLnBrk="1" fontAlgn="base" hangingPunct="1">
        <a:spcBef>
          <a:spcPct val="20000"/>
        </a:spcBef>
        <a:spcAft>
          <a:spcPct val="0"/>
        </a:spcAft>
        <a:buChar char="–"/>
        <a:defRPr sz="2800" kern="1200" baseline="0">
          <a:solidFill>
            <a:schemeClr val="tx1">
              <a:lumMod val="50000"/>
            </a:schemeClr>
          </a:solidFill>
          <a:latin typeface="+mn-lt"/>
          <a:ea typeface="+mn-ea"/>
          <a:cs typeface="+mn-cs"/>
        </a:defRPr>
      </a:lvl2pPr>
      <a:lvl3pPr marL="1143000" indent="-228600" algn="l" rtl="0" eaLnBrk="1" fontAlgn="base" hangingPunct="1">
        <a:spcBef>
          <a:spcPct val="20000"/>
        </a:spcBef>
        <a:spcAft>
          <a:spcPct val="0"/>
        </a:spcAft>
        <a:buChar char="•"/>
        <a:defRPr sz="2400" kern="1200" baseline="0">
          <a:solidFill>
            <a:schemeClr val="tx1">
              <a:lumMod val="50000"/>
            </a:schemeClr>
          </a:solidFill>
          <a:latin typeface="+mn-lt"/>
          <a:ea typeface="+mn-ea"/>
          <a:cs typeface="+mn-cs"/>
        </a:defRPr>
      </a:lvl3pPr>
      <a:lvl4pPr marL="1600200" indent="-228600" algn="l" rtl="0" eaLnBrk="1" fontAlgn="base" hangingPunct="1">
        <a:spcBef>
          <a:spcPct val="20000"/>
        </a:spcBef>
        <a:spcAft>
          <a:spcPct val="0"/>
        </a:spcAft>
        <a:buChar char="–"/>
        <a:defRPr sz="2000" kern="1200" baseline="0">
          <a:solidFill>
            <a:schemeClr val="tx1">
              <a:lumMod val="50000"/>
            </a:schemeClr>
          </a:solidFill>
          <a:latin typeface="+mn-lt"/>
          <a:ea typeface="+mn-ea"/>
          <a:cs typeface="+mn-cs"/>
        </a:defRPr>
      </a:lvl4pPr>
      <a:lvl5pPr marL="2057400" indent="-228600" algn="l" rtl="0" eaLnBrk="1" fontAlgn="base" hangingPunct="1">
        <a:spcBef>
          <a:spcPct val="20000"/>
        </a:spcBef>
        <a:spcAft>
          <a:spcPct val="0"/>
        </a:spcAft>
        <a:buChar char="»"/>
        <a:defRPr sz="2000" kern="1200" baseline="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38/s41587-019-0217-9" TargetMode="External"/><Relationship Id="rId2" Type="http://schemas.openxmlformats.org/officeDocument/2006/relationships/hyperlink" Target="https://doi.org/10.1038/s41576-020-0236-x" TargetMode="External"/><Relationship Id="rId1" Type="http://schemas.openxmlformats.org/officeDocument/2006/relationships/slideLayout" Target="../slideLayouts/slideLayout2.xml"/><Relationship Id="rId4" Type="http://schemas.openxmlformats.org/officeDocument/2006/relationships/hyperlink" Target="https://doi.org/10.1007/s00439-019-02064-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B054-1660-CA45-AF55-A61981EB0763}"/>
              </a:ext>
            </a:extLst>
          </p:cNvPr>
          <p:cNvSpPr>
            <a:spLocks noGrp="1"/>
          </p:cNvSpPr>
          <p:nvPr>
            <p:ph type="ctrTitle"/>
          </p:nvPr>
        </p:nvSpPr>
        <p:spPr>
          <a:xfrm>
            <a:off x="946616" y="2667443"/>
            <a:ext cx="5560828" cy="1211579"/>
          </a:xfrm>
        </p:spPr>
        <p:txBody>
          <a:bodyPr/>
          <a:lstStyle/>
          <a:p>
            <a:pPr algn="ctr"/>
            <a:r>
              <a:rPr lang="en-US" sz="4400" b="1" dirty="0"/>
              <a:t>Genome Assembly and Long Reads</a:t>
            </a:r>
          </a:p>
        </p:txBody>
      </p:sp>
      <p:sp>
        <p:nvSpPr>
          <p:cNvPr id="3" name="Subtitle 2">
            <a:extLst>
              <a:ext uri="{FF2B5EF4-FFF2-40B4-BE49-F238E27FC236}">
                <a16:creationId xmlns:a16="http://schemas.microsoft.com/office/drawing/2014/main" id="{1FF63EFE-CDE3-B149-A2DC-7A99E62EA59E}"/>
              </a:ext>
            </a:extLst>
          </p:cNvPr>
          <p:cNvSpPr>
            <a:spLocks noGrp="1"/>
          </p:cNvSpPr>
          <p:nvPr>
            <p:ph type="subTitle" idx="1"/>
          </p:nvPr>
        </p:nvSpPr>
        <p:spPr>
          <a:xfrm>
            <a:off x="123899" y="4190557"/>
            <a:ext cx="10363200" cy="1211580"/>
          </a:xfrm>
        </p:spPr>
        <p:txBody>
          <a:bodyPr/>
          <a:lstStyle/>
          <a:p>
            <a:r>
              <a:rPr lang="en-US" sz="1600" b="1" dirty="0"/>
              <a:t>Chad Tomlinson</a:t>
            </a:r>
          </a:p>
          <a:p>
            <a:r>
              <a:rPr lang="en-US" sz="1600" b="1" dirty="0"/>
              <a:t>BGA Group</a:t>
            </a:r>
          </a:p>
          <a:p>
            <a:r>
              <a:rPr lang="en-US" sz="1600" b="1" dirty="0"/>
              <a:t>McDonnell Genome Institute</a:t>
            </a:r>
          </a:p>
          <a:p>
            <a:r>
              <a:rPr lang="en-US" sz="1600" b="1" dirty="0"/>
              <a:t>4444 Forest Park Ave.</a:t>
            </a:r>
          </a:p>
          <a:p>
            <a:r>
              <a:rPr lang="en-US" sz="1600" b="1" dirty="0"/>
              <a:t>St. Louis, MO 63108</a:t>
            </a:r>
          </a:p>
        </p:txBody>
      </p:sp>
    </p:spTree>
    <p:extLst>
      <p:ext uri="{BB962C8B-B14F-4D97-AF65-F5344CB8AC3E}">
        <p14:creationId xmlns:p14="http://schemas.microsoft.com/office/powerpoint/2010/main" val="269593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FE0E-1569-764A-BE1A-C840EB70D42F}"/>
              </a:ext>
            </a:extLst>
          </p:cNvPr>
          <p:cNvSpPr>
            <a:spLocks noGrp="1"/>
          </p:cNvSpPr>
          <p:nvPr>
            <p:ph type="title"/>
          </p:nvPr>
        </p:nvSpPr>
        <p:spPr>
          <a:xfrm>
            <a:off x="977462" y="0"/>
            <a:ext cx="9606455" cy="1325563"/>
          </a:xfrm>
        </p:spPr>
        <p:txBody>
          <a:bodyPr/>
          <a:lstStyle/>
          <a:p>
            <a:pPr algn="ctr"/>
            <a:r>
              <a:rPr lang="en-US" b="1" dirty="0">
                <a:latin typeface="Calibri" panose="020F0502020204030204" pitchFamily="34" charset="0"/>
                <a:cs typeface="Calibri" panose="020F0502020204030204" pitchFamily="34" charset="0"/>
              </a:rPr>
              <a:t>PacBio HiFi Read Length Distribution</a:t>
            </a:r>
          </a:p>
        </p:txBody>
      </p:sp>
      <p:pic>
        <p:nvPicPr>
          <p:cNvPr id="5" name="Picture 4" descr="Chart, histogram&#10;&#10;Description automatically generated">
            <a:extLst>
              <a:ext uri="{FF2B5EF4-FFF2-40B4-BE49-F238E27FC236}">
                <a16:creationId xmlns:a16="http://schemas.microsoft.com/office/drawing/2014/main" id="{A222F410-809C-304F-BF99-33C276C011DB}"/>
              </a:ext>
            </a:extLst>
          </p:cNvPr>
          <p:cNvPicPr>
            <a:picLocks noChangeAspect="1"/>
          </p:cNvPicPr>
          <p:nvPr/>
        </p:nvPicPr>
        <p:blipFill>
          <a:blip r:embed="rId3"/>
          <a:stretch>
            <a:fillRect/>
          </a:stretch>
        </p:blipFill>
        <p:spPr>
          <a:xfrm>
            <a:off x="2186152" y="1732729"/>
            <a:ext cx="6852743" cy="4744996"/>
          </a:xfrm>
          <a:prstGeom prst="rect">
            <a:avLst/>
          </a:prstGeom>
        </p:spPr>
      </p:pic>
    </p:spTree>
    <p:extLst>
      <p:ext uri="{BB962C8B-B14F-4D97-AF65-F5344CB8AC3E}">
        <p14:creationId xmlns:p14="http://schemas.microsoft.com/office/powerpoint/2010/main" val="262863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88270-892D-094D-8DB0-8340F5EB7A2C}"/>
              </a:ext>
            </a:extLst>
          </p:cNvPr>
          <p:cNvSpPr>
            <a:spLocks noGrp="1"/>
          </p:cNvSpPr>
          <p:nvPr>
            <p:ph type="title"/>
          </p:nvPr>
        </p:nvSpPr>
        <p:spPr>
          <a:xfrm>
            <a:off x="2300177" y="279991"/>
            <a:ext cx="9753600" cy="715962"/>
          </a:xfrm>
        </p:spPr>
        <p:txBody>
          <a:bodyPr/>
          <a:lstStyle/>
          <a:p>
            <a:r>
              <a:rPr lang="en-US" b="1" dirty="0">
                <a:latin typeface="Calibri" panose="020F0502020204030204" pitchFamily="34" charset="0"/>
                <a:cs typeface="Calibri" panose="020F0502020204030204" pitchFamily="34" charset="0"/>
              </a:rPr>
              <a:t>Goals of Genome Assembly</a:t>
            </a:r>
          </a:p>
        </p:txBody>
      </p:sp>
      <p:sp>
        <p:nvSpPr>
          <p:cNvPr id="3" name="Content Placeholder 2">
            <a:extLst>
              <a:ext uri="{FF2B5EF4-FFF2-40B4-BE49-F238E27FC236}">
                <a16:creationId xmlns:a16="http://schemas.microsoft.com/office/drawing/2014/main" id="{B72997F1-2F6C-494B-B2CB-18C052F9E729}"/>
              </a:ext>
            </a:extLst>
          </p:cNvPr>
          <p:cNvSpPr>
            <a:spLocks noGrp="1"/>
          </p:cNvSpPr>
          <p:nvPr>
            <p:ph idx="1"/>
          </p:nvPr>
        </p:nvSpPr>
        <p:spPr>
          <a:xfrm>
            <a:off x="315309" y="1659167"/>
            <a:ext cx="12213021" cy="4918842"/>
          </a:xfrm>
        </p:spPr>
        <p:txBody>
          <a:bodyPr/>
          <a:lstStyle/>
          <a:p>
            <a:r>
              <a:rPr lang="en-US" sz="2400" b="1" dirty="0">
                <a:latin typeface="Cambria" panose="02040503050406030204" pitchFamily="18" charset="0"/>
              </a:rPr>
              <a:t>Determine the complete genome sequence of an organism.</a:t>
            </a:r>
          </a:p>
          <a:p>
            <a:pPr lvl="1"/>
            <a:r>
              <a:rPr lang="en-US" sz="2400" dirty="0">
                <a:latin typeface="Cambria" panose="02040503050406030204" pitchFamily="18" charset="0"/>
              </a:rPr>
              <a:t>As few gaps in the sequence as possible</a:t>
            </a:r>
          </a:p>
          <a:p>
            <a:pPr lvl="1"/>
            <a:r>
              <a:rPr lang="en-US" sz="2400" dirty="0">
                <a:latin typeface="Cambria" panose="02040503050406030204" pitchFamily="18" charset="0"/>
              </a:rPr>
              <a:t>As accurate of a sequence as possible</a:t>
            </a:r>
          </a:p>
          <a:p>
            <a:pPr marL="0" indent="0">
              <a:buNone/>
            </a:pPr>
            <a:endParaRPr lang="en-US" sz="2400" dirty="0">
              <a:latin typeface="Cambria" panose="02040503050406030204" pitchFamily="18" charset="0"/>
            </a:endParaRPr>
          </a:p>
          <a:p>
            <a:r>
              <a:rPr lang="en-US" sz="2400" b="1" dirty="0">
                <a:latin typeface="Cambria" panose="02040503050406030204" pitchFamily="18" charset="0"/>
              </a:rPr>
              <a:t>Assemble and organize the sequence.</a:t>
            </a:r>
          </a:p>
          <a:p>
            <a:pPr lvl="1"/>
            <a:r>
              <a:rPr lang="en-US" sz="2400" dirty="0">
                <a:latin typeface="Cambria" panose="02040503050406030204" pitchFamily="18" charset="0"/>
              </a:rPr>
              <a:t>Into contigs</a:t>
            </a:r>
          </a:p>
          <a:p>
            <a:pPr lvl="1"/>
            <a:r>
              <a:rPr lang="en-US" sz="2400" dirty="0">
                <a:latin typeface="Cambria" panose="02040503050406030204" pitchFamily="18" charset="0"/>
              </a:rPr>
              <a:t>Into scaffolds</a:t>
            </a:r>
          </a:p>
          <a:p>
            <a:pPr lvl="1"/>
            <a:r>
              <a:rPr lang="en-US" sz="2400" dirty="0">
                <a:latin typeface="Cambria" panose="02040503050406030204" pitchFamily="18" charset="0"/>
              </a:rPr>
              <a:t>Into chromosomes</a:t>
            </a:r>
          </a:p>
          <a:p>
            <a:pPr lvl="1"/>
            <a:endParaRPr lang="en-US" sz="2400" dirty="0">
              <a:latin typeface="Cambria" panose="02040503050406030204" pitchFamily="18" charset="0"/>
            </a:endParaRPr>
          </a:p>
          <a:p>
            <a:r>
              <a:rPr lang="en-US" sz="2400" b="1" dirty="0">
                <a:latin typeface="Cambria" panose="02040503050406030204" pitchFamily="18" charset="0"/>
              </a:rPr>
              <a:t>Annotate the protein-coding gene sequence.</a:t>
            </a:r>
            <a:br>
              <a:rPr lang="en-US" sz="2400" b="1" dirty="0">
                <a:latin typeface="Cambria" panose="02040503050406030204" pitchFamily="18" charset="0"/>
              </a:rPr>
            </a:br>
            <a:r>
              <a:rPr lang="en-US" sz="2400" dirty="0">
                <a:latin typeface="Cambria" panose="02040503050406030204" pitchFamily="18" charset="0"/>
              </a:rPr>
              <a:t>(and other genetically important functional features)</a:t>
            </a:r>
          </a:p>
          <a:p>
            <a:endParaRPr lang="en-US" dirty="0"/>
          </a:p>
        </p:txBody>
      </p:sp>
    </p:spTree>
    <p:extLst>
      <p:ext uri="{BB962C8B-B14F-4D97-AF65-F5344CB8AC3E}">
        <p14:creationId xmlns:p14="http://schemas.microsoft.com/office/powerpoint/2010/main" val="1574996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0BC6-8731-F14C-A866-77F9CAEDD896}"/>
              </a:ext>
            </a:extLst>
          </p:cNvPr>
          <p:cNvSpPr>
            <a:spLocks noGrp="1"/>
          </p:cNvSpPr>
          <p:nvPr>
            <p:ph type="title"/>
          </p:nvPr>
        </p:nvSpPr>
        <p:spPr>
          <a:xfrm>
            <a:off x="174096" y="81756"/>
            <a:ext cx="11843807" cy="715962"/>
          </a:xfrm>
        </p:spPr>
        <p:txBody>
          <a:bodyPr/>
          <a:lstStyle/>
          <a:p>
            <a:r>
              <a:rPr lang="en-US" b="1" i="1" dirty="0">
                <a:latin typeface="Calibri" panose="020F0502020204030204" pitchFamily="34" charset="0"/>
                <a:cs typeface="Calibri" panose="020F0502020204030204" pitchFamily="34" charset="0"/>
              </a:rPr>
              <a:t>De Novo </a:t>
            </a:r>
            <a:r>
              <a:rPr lang="en-US" b="1" dirty="0">
                <a:latin typeface="Calibri" panose="020F0502020204030204" pitchFamily="34" charset="0"/>
                <a:cs typeface="Calibri" panose="020F0502020204030204" pitchFamily="34" charset="0"/>
              </a:rPr>
              <a:t>Genome Assembly Process and Outputs</a:t>
            </a:r>
          </a:p>
        </p:txBody>
      </p:sp>
      <p:pic>
        <p:nvPicPr>
          <p:cNvPr id="7" name="Picture 6" descr="Chart&#10;&#10;Description automatically generated">
            <a:extLst>
              <a:ext uri="{FF2B5EF4-FFF2-40B4-BE49-F238E27FC236}">
                <a16:creationId xmlns:a16="http://schemas.microsoft.com/office/drawing/2014/main" id="{0352DDD9-3EB8-5D4F-9D8B-B62032C5018C}"/>
              </a:ext>
            </a:extLst>
          </p:cNvPr>
          <p:cNvPicPr>
            <a:picLocks noChangeAspect="1"/>
          </p:cNvPicPr>
          <p:nvPr/>
        </p:nvPicPr>
        <p:blipFill>
          <a:blip r:embed="rId3"/>
          <a:stretch>
            <a:fillRect/>
          </a:stretch>
        </p:blipFill>
        <p:spPr>
          <a:xfrm>
            <a:off x="5107501" y="2058774"/>
            <a:ext cx="7084499" cy="3876729"/>
          </a:xfrm>
          <a:prstGeom prst="rect">
            <a:avLst/>
          </a:prstGeom>
        </p:spPr>
      </p:pic>
      <p:sp>
        <p:nvSpPr>
          <p:cNvPr id="8" name="TextBox 7">
            <a:extLst>
              <a:ext uri="{FF2B5EF4-FFF2-40B4-BE49-F238E27FC236}">
                <a16:creationId xmlns:a16="http://schemas.microsoft.com/office/drawing/2014/main" id="{A2D43A4F-8331-D243-A4A9-85E9EE62C004}"/>
              </a:ext>
            </a:extLst>
          </p:cNvPr>
          <p:cNvSpPr txBox="1"/>
          <p:nvPr/>
        </p:nvSpPr>
        <p:spPr>
          <a:xfrm>
            <a:off x="87390" y="1456521"/>
            <a:ext cx="4841718"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Algorithms are used to find accurate overlaps between reads. The consensus of a set of overlapping read sequences is called a contig.</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Contigs are segments of the genome that have gaps in between. In most instances, we do not know how the contigs are to be ordered and oriented in respect to one another. </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We can use additional methods to order and orient contigs, fill in gap regions, and chain contigs together into larger sequences called scaffolds. </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Scaffolding can be an additional step performed by the assembly algorithm, but it usually involves a separate process using </a:t>
            </a:r>
            <a:r>
              <a:rPr lang="en-US" sz="1500" dirty="0" err="1">
                <a:solidFill>
                  <a:schemeClr val="tx1">
                    <a:lumMod val="50000"/>
                  </a:schemeClr>
                </a:solidFill>
                <a:latin typeface="Cambria" panose="02040503050406030204" pitchFamily="18" charset="0"/>
              </a:rPr>
              <a:t>BioNano</a:t>
            </a:r>
            <a:r>
              <a:rPr lang="en-US" sz="1500" dirty="0">
                <a:solidFill>
                  <a:schemeClr val="tx1">
                    <a:lumMod val="50000"/>
                  </a:schemeClr>
                </a:solidFill>
                <a:latin typeface="Cambria" panose="02040503050406030204" pitchFamily="18" charset="0"/>
              </a:rPr>
              <a:t>, Hi-C, Oxford Nanopore data. or other data types.</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Additional methods can be used to organize scaffolds into more complete chromosomal level assemblies.</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Contigs and scaffolds are typically available in FASTA and/or FASTQ formats.</a:t>
            </a:r>
          </a:p>
        </p:txBody>
      </p:sp>
    </p:spTree>
    <p:extLst>
      <p:ext uri="{BB962C8B-B14F-4D97-AF65-F5344CB8AC3E}">
        <p14:creationId xmlns:p14="http://schemas.microsoft.com/office/powerpoint/2010/main" val="201112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0317-9538-134C-A687-5CF8CCA3035C}"/>
              </a:ext>
            </a:extLst>
          </p:cNvPr>
          <p:cNvSpPr>
            <a:spLocks noGrp="1"/>
          </p:cNvSpPr>
          <p:nvPr>
            <p:ph type="title"/>
          </p:nvPr>
        </p:nvSpPr>
        <p:spPr>
          <a:xfrm>
            <a:off x="2049517" y="127493"/>
            <a:ext cx="9753600" cy="715962"/>
          </a:xfrm>
        </p:spPr>
        <p:txBody>
          <a:bodyPr/>
          <a:lstStyle/>
          <a:p>
            <a:r>
              <a:rPr lang="en-US" b="1" dirty="0">
                <a:latin typeface="Calibri" panose="020F0502020204030204" pitchFamily="34" charset="0"/>
                <a:cs typeface="Calibri" panose="020F0502020204030204" pitchFamily="34" charset="0"/>
              </a:rPr>
              <a:t>Two main assembly methods</a:t>
            </a:r>
          </a:p>
        </p:txBody>
      </p:sp>
      <p:sp>
        <p:nvSpPr>
          <p:cNvPr id="3" name="Content Placeholder 2">
            <a:extLst>
              <a:ext uri="{FF2B5EF4-FFF2-40B4-BE49-F238E27FC236}">
                <a16:creationId xmlns:a16="http://schemas.microsoft.com/office/drawing/2014/main" id="{21F7CA11-5597-864A-9A39-E46A7540C883}"/>
              </a:ext>
            </a:extLst>
          </p:cNvPr>
          <p:cNvSpPr>
            <a:spLocks noGrp="1"/>
          </p:cNvSpPr>
          <p:nvPr>
            <p:ph idx="1"/>
          </p:nvPr>
        </p:nvSpPr>
        <p:spPr>
          <a:xfrm>
            <a:off x="168166" y="1692165"/>
            <a:ext cx="11719034" cy="5334000"/>
          </a:xfrm>
        </p:spPr>
        <p:txBody>
          <a:bodyPr/>
          <a:lstStyle/>
          <a:p>
            <a:r>
              <a:rPr lang="en-US" sz="2800" b="1" dirty="0"/>
              <a:t>Overlap Layout Consensus Assemblers </a:t>
            </a:r>
            <a:r>
              <a:rPr lang="en-US" sz="2800" dirty="0"/>
              <a:t>– Mainly used for long reads</a:t>
            </a:r>
          </a:p>
          <a:p>
            <a:pPr lvl="1"/>
            <a:r>
              <a:rPr lang="en-US" dirty="0"/>
              <a:t>Construct overlap graph directly from reads, eliminating redundant reads; trace path for assembly.</a:t>
            </a:r>
          </a:p>
          <a:p>
            <a:pPr lvl="1"/>
            <a:r>
              <a:rPr lang="en-US" dirty="0"/>
              <a:t>Examples: pb-assembly (Falcon), </a:t>
            </a:r>
            <a:r>
              <a:rPr lang="en-US" dirty="0" err="1"/>
              <a:t>Canu</a:t>
            </a:r>
            <a:r>
              <a:rPr lang="en-US" dirty="0"/>
              <a:t>, </a:t>
            </a:r>
            <a:r>
              <a:rPr lang="en-US" dirty="0" err="1"/>
              <a:t>Hifiasm</a:t>
            </a:r>
            <a:endParaRPr lang="en-US" dirty="0"/>
          </a:p>
          <a:p>
            <a:pPr lvl="1"/>
            <a:endParaRPr lang="en-US" dirty="0"/>
          </a:p>
          <a:p>
            <a:r>
              <a:rPr lang="en-US" sz="2800" b="1" dirty="0"/>
              <a:t>de Bruijn graph based Assemblers </a:t>
            </a:r>
            <a:r>
              <a:rPr lang="en-US" sz="2800" dirty="0"/>
              <a:t>– Mainly used for short reads</a:t>
            </a:r>
          </a:p>
          <a:p>
            <a:pPr lvl="1"/>
            <a:r>
              <a:rPr lang="en-US" dirty="0"/>
              <a:t>Construct k-</a:t>
            </a:r>
            <a:r>
              <a:rPr lang="en-US" dirty="0" err="1"/>
              <a:t>mer</a:t>
            </a:r>
            <a:r>
              <a:rPr lang="en-US" dirty="0"/>
              <a:t> graph from the reads; original reads are discarded.</a:t>
            </a:r>
          </a:p>
          <a:p>
            <a:pPr lvl="1"/>
            <a:r>
              <a:rPr lang="en-US" dirty="0"/>
              <a:t>Trace a path through the graph to arrive at the assembly.</a:t>
            </a:r>
          </a:p>
          <a:p>
            <a:pPr lvl="1"/>
            <a:r>
              <a:rPr lang="en-US" dirty="0"/>
              <a:t>Examples: SOAPdenovo2, </a:t>
            </a:r>
            <a:r>
              <a:rPr lang="en-US" dirty="0" err="1"/>
              <a:t>ABySS</a:t>
            </a:r>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55285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C046-11F4-D54D-BABC-B4970EAAB000}"/>
              </a:ext>
            </a:extLst>
          </p:cNvPr>
          <p:cNvSpPr>
            <a:spLocks noGrp="1"/>
          </p:cNvSpPr>
          <p:nvPr>
            <p:ph type="title"/>
          </p:nvPr>
        </p:nvSpPr>
        <p:spPr>
          <a:xfrm>
            <a:off x="1687033" y="244420"/>
            <a:ext cx="9753600" cy="715962"/>
          </a:xfrm>
        </p:spPr>
        <p:txBody>
          <a:bodyPr/>
          <a:lstStyle/>
          <a:p>
            <a:r>
              <a:rPr lang="en-US" b="1" dirty="0">
                <a:latin typeface="Calibri" panose="020F0502020204030204" pitchFamily="34" charset="0"/>
                <a:cs typeface="Calibri" panose="020F0502020204030204" pitchFamily="34" charset="0"/>
              </a:rPr>
              <a:t>Overlap Layout Consensus Graph</a:t>
            </a:r>
          </a:p>
        </p:txBody>
      </p:sp>
      <p:sp>
        <p:nvSpPr>
          <p:cNvPr id="3" name="Content Placeholder 2">
            <a:extLst>
              <a:ext uri="{FF2B5EF4-FFF2-40B4-BE49-F238E27FC236}">
                <a16:creationId xmlns:a16="http://schemas.microsoft.com/office/drawing/2014/main" id="{0010A747-BF2A-BF4A-A0F8-8DE75FA0A73E}"/>
              </a:ext>
            </a:extLst>
          </p:cNvPr>
          <p:cNvSpPr>
            <a:spLocks noGrp="1"/>
          </p:cNvSpPr>
          <p:nvPr>
            <p:ph idx="1"/>
          </p:nvPr>
        </p:nvSpPr>
        <p:spPr>
          <a:xfrm>
            <a:off x="138223" y="1650124"/>
            <a:ext cx="7772400" cy="4846369"/>
          </a:xfrm>
        </p:spPr>
        <p:txBody>
          <a:bodyPr/>
          <a:lstStyle/>
          <a:p>
            <a:r>
              <a:rPr lang="en-US" sz="1800" dirty="0">
                <a:latin typeface="Cambria" panose="02040503050406030204" pitchFamily="18" charset="0"/>
              </a:rPr>
              <a:t>All read vs. all read alignment and identify all possible overlaps between reads.</a:t>
            </a:r>
          </a:p>
          <a:p>
            <a:endParaRPr lang="en-US" sz="1800" dirty="0">
              <a:latin typeface="Cambria" panose="02040503050406030204" pitchFamily="18" charset="0"/>
            </a:endParaRPr>
          </a:p>
          <a:p>
            <a:r>
              <a:rPr lang="en-US" sz="1800" dirty="0">
                <a:latin typeface="Cambria" panose="02040503050406030204" pitchFamily="18" charset="0"/>
              </a:rPr>
              <a:t>The overlap relationship between reads is captured in a large assembly graph. </a:t>
            </a:r>
          </a:p>
          <a:p>
            <a:endParaRPr lang="en-US" sz="1800" dirty="0">
              <a:latin typeface="Cambria" panose="02040503050406030204" pitchFamily="18" charset="0"/>
            </a:endParaRPr>
          </a:p>
          <a:p>
            <a:r>
              <a:rPr lang="en-US" sz="1800" dirty="0">
                <a:latin typeface="Cambria" panose="02040503050406030204" pitchFamily="18" charset="0"/>
              </a:rPr>
              <a:t>The graph is refined to correct errors and simplify.</a:t>
            </a:r>
          </a:p>
          <a:p>
            <a:endParaRPr lang="en-US" sz="1800" dirty="0">
              <a:latin typeface="Cambria" panose="02040503050406030204" pitchFamily="18" charset="0"/>
            </a:endParaRPr>
          </a:p>
          <a:p>
            <a:r>
              <a:rPr lang="en-US" sz="1800" dirty="0">
                <a:latin typeface="Cambria" panose="02040503050406030204" pitchFamily="18" charset="0"/>
              </a:rPr>
              <a:t>Find the best path through the graph and traverse each node in the graph once.</a:t>
            </a:r>
          </a:p>
          <a:p>
            <a:endParaRPr lang="en-US" sz="1800" dirty="0">
              <a:latin typeface="Cambria" panose="02040503050406030204" pitchFamily="18" charset="0"/>
            </a:endParaRPr>
          </a:p>
          <a:p>
            <a:r>
              <a:rPr lang="en-US" sz="1800" dirty="0">
                <a:latin typeface="Cambria" panose="02040503050406030204" pitchFamily="18" charset="0"/>
              </a:rPr>
              <a:t>Output the consensus of the path as the assembly.</a:t>
            </a:r>
          </a:p>
        </p:txBody>
      </p:sp>
      <p:pic>
        <p:nvPicPr>
          <p:cNvPr id="4" name="Picture 3">
            <a:extLst>
              <a:ext uri="{FF2B5EF4-FFF2-40B4-BE49-F238E27FC236}">
                <a16:creationId xmlns:a16="http://schemas.microsoft.com/office/drawing/2014/main" id="{C0FBB97E-2762-804B-B4E4-5B66BE8E85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5958" y="1931249"/>
            <a:ext cx="2705100" cy="4324350"/>
          </a:xfrm>
          <a:prstGeom prst="rect">
            <a:avLst/>
          </a:prstGeom>
          <a:noFill/>
          <a:ln>
            <a:noFill/>
          </a:ln>
        </p:spPr>
      </p:pic>
      <p:pic>
        <p:nvPicPr>
          <p:cNvPr id="10" name="Picture 9" descr="A close-up of a plant&#10;&#10;Description automatically generated with medium confidence">
            <a:extLst>
              <a:ext uri="{FF2B5EF4-FFF2-40B4-BE49-F238E27FC236}">
                <a16:creationId xmlns:a16="http://schemas.microsoft.com/office/drawing/2014/main" id="{4A27BEE1-0436-D747-BBB7-24AD74909A28}"/>
              </a:ext>
            </a:extLst>
          </p:cNvPr>
          <p:cNvPicPr>
            <a:picLocks noChangeAspect="1"/>
          </p:cNvPicPr>
          <p:nvPr/>
        </p:nvPicPr>
        <p:blipFill>
          <a:blip r:embed="rId4"/>
          <a:stretch>
            <a:fillRect/>
          </a:stretch>
        </p:blipFill>
        <p:spPr>
          <a:xfrm>
            <a:off x="5498758" y="4575166"/>
            <a:ext cx="3299253" cy="2282833"/>
          </a:xfrm>
          <a:prstGeom prst="rect">
            <a:avLst/>
          </a:prstGeom>
        </p:spPr>
      </p:pic>
    </p:spTree>
    <p:extLst>
      <p:ext uri="{BB962C8B-B14F-4D97-AF65-F5344CB8AC3E}">
        <p14:creationId xmlns:p14="http://schemas.microsoft.com/office/powerpoint/2010/main" val="39801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A586-4CEF-8349-90EC-F5C71274B63D}"/>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Challenges to Genome Assembly</a:t>
            </a:r>
          </a:p>
        </p:txBody>
      </p:sp>
      <p:sp>
        <p:nvSpPr>
          <p:cNvPr id="3" name="Content Placeholder 2">
            <a:extLst>
              <a:ext uri="{FF2B5EF4-FFF2-40B4-BE49-F238E27FC236}">
                <a16:creationId xmlns:a16="http://schemas.microsoft.com/office/drawing/2014/main" id="{59D0765F-1800-DE40-8ACB-586ABB214074}"/>
              </a:ext>
            </a:extLst>
          </p:cNvPr>
          <p:cNvSpPr>
            <a:spLocks noGrp="1"/>
          </p:cNvSpPr>
          <p:nvPr>
            <p:ph idx="1"/>
          </p:nvPr>
        </p:nvSpPr>
        <p:spPr>
          <a:xfrm>
            <a:off x="140606" y="1541720"/>
            <a:ext cx="11910787" cy="4954772"/>
          </a:xfrm>
        </p:spPr>
        <p:txBody>
          <a:bodyPr/>
          <a:lstStyle/>
          <a:p>
            <a:r>
              <a:rPr lang="en-US" sz="1700" b="1" dirty="0">
                <a:latin typeface="Cambria" panose="02040503050406030204" pitchFamily="18" charset="0"/>
              </a:rPr>
              <a:t>Repeats</a:t>
            </a:r>
          </a:p>
          <a:p>
            <a:pPr lvl="1"/>
            <a:r>
              <a:rPr lang="en-US" sz="1700" dirty="0">
                <a:latin typeface="Cambria" panose="02040503050406030204" pitchFamily="18" charset="0"/>
              </a:rPr>
              <a:t>Repetitive regions can make it more difficult to determine read placement leading to </a:t>
            </a:r>
            <a:r>
              <a:rPr lang="en-US" sz="1700" dirty="0" err="1">
                <a:latin typeface="Cambria" panose="02040503050406030204" pitchFamily="18" charset="0"/>
              </a:rPr>
              <a:t>misassemblies</a:t>
            </a:r>
            <a:r>
              <a:rPr lang="en-US" sz="1700" dirty="0">
                <a:latin typeface="Cambria" panose="02040503050406030204" pitchFamily="18" charset="0"/>
              </a:rPr>
              <a:t>, which are errors in the construction of the assembly.</a:t>
            </a:r>
          </a:p>
          <a:p>
            <a:pPr lvl="1"/>
            <a:r>
              <a:rPr lang="en-US" sz="1700" dirty="0">
                <a:latin typeface="Cambria" panose="02040503050406030204" pitchFamily="18" charset="0"/>
              </a:rPr>
              <a:t>Long reads can help this by traversing the longest repeats in the genome.</a:t>
            </a:r>
          </a:p>
          <a:p>
            <a:endParaRPr lang="en-US" sz="1700" dirty="0">
              <a:latin typeface="Cambria" panose="02040503050406030204" pitchFamily="18" charset="0"/>
            </a:endParaRPr>
          </a:p>
          <a:p>
            <a:r>
              <a:rPr lang="en-US" sz="1700" b="1" dirty="0">
                <a:latin typeface="Cambria" panose="02040503050406030204" pitchFamily="18" charset="0"/>
              </a:rPr>
              <a:t>Sequencing Errors or Assembly Errors</a:t>
            </a:r>
          </a:p>
          <a:p>
            <a:pPr lvl="1"/>
            <a:r>
              <a:rPr lang="en-US" sz="1700" dirty="0">
                <a:latin typeface="Cambria" panose="02040503050406030204" pitchFamily="18" charset="0"/>
              </a:rPr>
              <a:t>Base errors in sequencing reads  or consensus errors introduced by assemblers can confound the assembly process.</a:t>
            </a:r>
          </a:p>
          <a:p>
            <a:pPr marL="0" indent="0">
              <a:buNone/>
            </a:pPr>
            <a:endParaRPr lang="en-US" sz="1700" dirty="0">
              <a:latin typeface="Cambria" panose="02040503050406030204" pitchFamily="18" charset="0"/>
            </a:endParaRPr>
          </a:p>
          <a:p>
            <a:r>
              <a:rPr lang="en-US" sz="1700" b="1" dirty="0">
                <a:latin typeface="Cambria" panose="02040503050406030204" pitchFamily="18" charset="0"/>
              </a:rPr>
              <a:t>Heterozygosity</a:t>
            </a:r>
            <a:r>
              <a:rPr lang="en-US" sz="1700" dirty="0">
                <a:latin typeface="Cambria" panose="02040503050406030204" pitchFamily="18" charset="0"/>
              </a:rPr>
              <a:t>: Presence of different alleles at the same loci in homologous chromosomes</a:t>
            </a:r>
          </a:p>
          <a:p>
            <a:pPr lvl="1"/>
            <a:r>
              <a:rPr lang="en-US" sz="1700" dirty="0">
                <a:latin typeface="Cambria" panose="02040503050406030204" pitchFamily="18" charset="0"/>
              </a:rPr>
              <a:t>Alleles from the same locus are more likely to be mistaken as sequences from different loci. </a:t>
            </a:r>
          </a:p>
          <a:p>
            <a:pPr lvl="1"/>
            <a:r>
              <a:rPr lang="en-US" sz="1700" dirty="0">
                <a:latin typeface="Cambria" panose="02040503050406030204" pitchFamily="18" charset="0"/>
              </a:rPr>
              <a:t>The assembler may incorporate two different contigs that actually represent the same regions of the genome.</a:t>
            </a:r>
          </a:p>
          <a:p>
            <a:pPr lvl="1"/>
            <a:r>
              <a:rPr lang="en-US" sz="1700" dirty="0">
                <a:latin typeface="Cambria" panose="02040503050406030204" pitchFamily="18" charset="0"/>
              </a:rPr>
              <a:t>This might be desirable if you are seeking haplotype separated diploid or polyploid assemblies.</a:t>
            </a:r>
          </a:p>
          <a:p>
            <a:endParaRPr lang="en-US" sz="1700" dirty="0">
              <a:latin typeface="Cambria" panose="02040503050406030204" pitchFamily="18" charset="0"/>
            </a:endParaRPr>
          </a:p>
          <a:p>
            <a:r>
              <a:rPr lang="en-US" sz="1700" b="1" dirty="0">
                <a:latin typeface="Cambria" panose="02040503050406030204" pitchFamily="18" charset="0"/>
              </a:rPr>
              <a:t>Contamination</a:t>
            </a:r>
          </a:p>
          <a:p>
            <a:pPr lvl="1"/>
            <a:r>
              <a:rPr lang="en-US" sz="1700" dirty="0">
                <a:latin typeface="Cambria" panose="02040503050406030204" pitchFamily="18" charset="0"/>
              </a:rPr>
              <a:t>Contamination in the sequencing data can lead to contigs of contamination in your final assembly.</a:t>
            </a:r>
          </a:p>
          <a:p>
            <a:pPr lvl="1"/>
            <a:r>
              <a:rPr lang="en-US" sz="1700" dirty="0">
                <a:latin typeface="Cambria" panose="02040503050406030204" pitchFamily="18" charset="0"/>
              </a:rPr>
              <a:t>Adapter contamination of the read data can impact assembly results.</a:t>
            </a:r>
          </a:p>
        </p:txBody>
      </p:sp>
    </p:spTree>
    <p:extLst>
      <p:ext uri="{BB962C8B-B14F-4D97-AF65-F5344CB8AC3E}">
        <p14:creationId xmlns:p14="http://schemas.microsoft.com/office/powerpoint/2010/main" val="304897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7FBC-B904-1146-A808-38DDCCDDBF8D}"/>
              </a:ext>
            </a:extLst>
          </p:cNvPr>
          <p:cNvSpPr>
            <a:spLocks noGrp="1"/>
          </p:cNvSpPr>
          <p:nvPr>
            <p:ph type="title"/>
          </p:nvPr>
        </p:nvSpPr>
        <p:spPr>
          <a:xfrm>
            <a:off x="1424764" y="201383"/>
            <a:ext cx="11057860" cy="715962"/>
          </a:xfrm>
        </p:spPr>
        <p:txBody>
          <a:bodyPr/>
          <a:lstStyle/>
          <a:p>
            <a:r>
              <a:rPr lang="en-US" b="1" dirty="0">
                <a:latin typeface="Calibri" panose="020F0502020204030204" pitchFamily="34" charset="0"/>
                <a:cs typeface="Calibri" panose="020F0502020204030204" pitchFamily="34" charset="0"/>
              </a:rPr>
              <a:t>Methods to QC Genome Assemblies</a:t>
            </a:r>
          </a:p>
        </p:txBody>
      </p:sp>
      <p:pic>
        <p:nvPicPr>
          <p:cNvPr id="5" name="Content Placeholder 4" descr="Diagram&#10;&#10;Description automatically generated">
            <a:extLst>
              <a:ext uri="{FF2B5EF4-FFF2-40B4-BE49-F238E27FC236}">
                <a16:creationId xmlns:a16="http://schemas.microsoft.com/office/drawing/2014/main" id="{8756DB9D-A06A-E74B-86DE-E98BFD93E151}"/>
              </a:ext>
            </a:extLst>
          </p:cNvPr>
          <p:cNvPicPr>
            <a:picLocks noGrp="1" noChangeAspect="1"/>
          </p:cNvPicPr>
          <p:nvPr>
            <p:ph idx="1"/>
          </p:nvPr>
        </p:nvPicPr>
        <p:blipFill>
          <a:blip r:embed="rId3"/>
          <a:stretch>
            <a:fillRect/>
          </a:stretch>
        </p:blipFill>
        <p:spPr>
          <a:xfrm>
            <a:off x="5252484" y="1641499"/>
            <a:ext cx="6615902" cy="5015118"/>
          </a:xfrm>
        </p:spPr>
      </p:pic>
      <p:sp>
        <p:nvSpPr>
          <p:cNvPr id="6" name="TextBox 5">
            <a:extLst>
              <a:ext uri="{FF2B5EF4-FFF2-40B4-BE49-F238E27FC236}">
                <a16:creationId xmlns:a16="http://schemas.microsoft.com/office/drawing/2014/main" id="{4520FD84-F333-E74E-A933-B73A0F08D7B9}"/>
              </a:ext>
            </a:extLst>
          </p:cNvPr>
          <p:cNvSpPr txBox="1"/>
          <p:nvPr/>
        </p:nvSpPr>
        <p:spPr>
          <a:xfrm>
            <a:off x="0" y="1408755"/>
            <a:ext cx="5092995"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ambria" panose="02040503050406030204" pitchFamily="18" charset="0"/>
              </a:rPr>
              <a:t>Assembly scaffold/contig length metrics</a:t>
            </a:r>
          </a:p>
          <a:p>
            <a:pPr lvl="1"/>
            <a:r>
              <a:rPr lang="en-US" dirty="0">
                <a:latin typeface="Cambria" panose="02040503050406030204" pitchFamily="18" charset="0"/>
              </a:rPr>
              <a:t>-N50 length, avg. length, # contigs/scaffolds</a:t>
            </a:r>
          </a:p>
          <a:p>
            <a:pPr lvl="1"/>
            <a:endParaRPr lang="en-US" dirty="0">
              <a:latin typeface="Cambria" panose="02040503050406030204" pitchFamily="18" charset="0"/>
            </a:endParaRPr>
          </a:p>
          <a:p>
            <a:pPr marL="285750" indent="-285750">
              <a:buFont typeface="Arial" panose="020B0604020202020204" pitchFamily="34" charset="0"/>
              <a:buChar char="•"/>
            </a:pPr>
            <a:r>
              <a:rPr lang="en-US" b="1" dirty="0">
                <a:latin typeface="Cambria" panose="02040503050406030204" pitchFamily="18" charset="0"/>
              </a:rPr>
              <a:t>Compare assembly to Reference Genome</a:t>
            </a:r>
          </a:p>
          <a:p>
            <a:pPr lvl="1"/>
            <a:r>
              <a:rPr lang="en-US" dirty="0">
                <a:latin typeface="Cambria" panose="02040503050406030204" pitchFamily="18" charset="0"/>
              </a:rPr>
              <a:t>-Identify </a:t>
            </a:r>
            <a:r>
              <a:rPr lang="en-US" dirty="0" err="1">
                <a:latin typeface="Cambria" panose="02040503050406030204" pitchFamily="18" charset="0"/>
              </a:rPr>
              <a:t>misassemblies</a:t>
            </a:r>
            <a:endParaRPr lang="en-US" dirty="0">
              <a:latin typeface="Cambria" panose="02040503050406030204" pitchFamily="18" charset="0"/>
            </a:endParaRPr>
          </a:p>
          <a:p>
            <a:pPr lvl="1"/>
            <a:r>
              <a:rPr lang="en-US" dirty="0">
                <a:latin typeface="Cambria" panose="02040503050406030204" pitchFamily="18" charset="0"/>
              </a:rPr>
              <a:t>-Identify real SNPs and SVs (indels, translocations, duplications)</a:t>
            </a:r>
          </a:p>
          <a:p>
            <a:pPr lvl="1"/>
            <a:endParaRPr lang="en-US" dirty="0">
              <a:latin typeface="Cambria" panose="02040503050406030204" pitchFamily="18" charset="0"/>
            </a:endParaRPr>
          </a:p>
          <a:p>
            <a:pPr marL="285750" indent="-285750">
              <a:buFont typeface="Arial" panose="020B0604020202020204" pitchFamily="34" charset="0"/>
              <a:buChar char="•"/>
            </a:pPr>
            <a:r>
              <a:rPr lang="en-US" b="1" dirty="0">
                <a:latin typeface="Cambria" panose="02040503050406030204" pitchFamily="18" charset="0"/>
              </a:rPr>
              <a:t>Evaluate against an optical map</a:t>
            </a:r>
            <a:r>
              <a:rPr lang="en-US" dirty="0">
                <a:latin typeface="Cambria" panose="02040503050406030204" pitchFamily="18" charset="0"/>
              </a:rPr>
              <a:t>: Ordered, genome wide high resolution restriction map</a:t>
            </a:r>
          </a:p>
          <a:p>
            <a:pPr lvl="1"/>
            <a:r>
              <a:rPr lang="en-US" dirty="0">
                <a:latin typeface="Cambria" panose="02040503050406030204" pitchFamily="18" charset="0"/>
              </a:rPr>
              <a:t>-Identify </a:t>
            </a:r>
            <a:r>
              <a:rPr lang="en-US" dirty="0" err="1">
                <a:latin typeface="Cambria" panose="02040503050406030204" pitchFamily="18" charset="0"/>
              </a:rPr>
              <a:t>misassemblies</a:t>
            </a:r>
            <a:endParaRPr lang="en-US" dirty="0">
              <a:latin typeface="Cambria" panose="02040503050406030204" pitchFamily="18" charset="0"/>
            </a:endParaRPr>
          </a:p>
          <a:p>
            <a:pPr lvl="1"/>
            <a:r>
              <a:rPr lang="en-US" dirty="0">
                <a:latin typeface="Cambria" panose="02040503050406030204" pitchFamily="18" charset="0"/>
              </a:rPr>
              <a:t>-Scaffold contig assemblies</a:t>
            </a:r>
          </a:p>
          <a:p>
            <a:pPr lvl="1"/>
            <a:endParaRPr lang="en-US" dirty="0">
              <a:latin typeface="Cambria" panose="02040503050406030204" pitchFamily="18" charset="0"/>
            </a:endParaRPr>
          </a:p>
          <a:p>
            <a:pPr marL="285750" indent="-285750">
              <a:buFont typeface="Arial" panose="020B0604020202020204" pitchFamily="34" charset="0"/>
              <a:buChar char="•"/>
            </a:pPr>
            <a:r>
              <a:rPr lang="en-US" b="1" dirty="0" err="1">
                <a:latin typeface="Cambria" panose="02040503050406030204" pitchFamily="18" charset="0"/>
              </a:rPr>
              <a:t>Busco</a:t>
            </a:r>
            <a:r>
              <a:rPr lang="en-US" b="1" dirty="0">
                <a:latin typeface="Cambria" panose="02040503050406030204" pitchFamily="18" charset="0"/>
              </a:rPr>
              <a:t> Analysis</a:t>
            </a:r>
            <a:r>
              <a:rPr lang="en-US" dirty="0">
                <a:latin typeface="Cambria" panose="02040503050406030204" pitchFamily="18" charset="0"/>
              </a:rPr>
              <a:t>: Evaluation of the assembly against a set of single-copy orthologs present in 90% of species of a particular group.</a:t>
            </a:r>
          </a:p>
          <a:p>
            <a:pPr lvl="1"/>
            <a:r>
              <a:rPr lang="en-US" dirty="0">
                <a:latin typeface="Cambria" panose="02040503050406030204" pitchFamily="18" charset="0"/>
              </a:rPr>
              <a:t>-What percentage of core genes does your assembly contain?</a:t>
            </a:r>
          </a:p>
          <a:p>
            <a:pPr lvl="1"/>
            <a:r>
              <a:rPr lang="en-US" dirty="0">
                <a:latin typeface="Cambria" panose="02040503050406030204" pitchFamily="18" charset="0"/>
              </a:rPr>
              <a:t>-Measure of assembly completeness.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80031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39F3-F4D1-8242-929A-B746D45D9A68}"/>
              </a:ext>
            </a:extLst>
          </p:cNvPr>
          <p:cNvSpPr>
            <a:spLocks noGrp="1"/>
          </p:cNvSpPr>
          <p:nvPr>
            <p:ph type="title"/>
          </p:nvPr>
        </p:nvSpPr>
        <p:spPr>
          <a:xfrm>
            <a:off x="489098" y="274638"/>
            <a:ext cx="11398102" cy="715962"/>
          </a:xfrm>
        </p:spPr>
        <p:txBody>
          <a:bodyPr/>
          <a:lstStyle/>
          <a:p>
            <a:pPr algn="ctr"/>
            <a:r>
              <a:rPr lang="en-US" b="1" dirty="0">
                <a:latin typeface="Calibri" panose="020F0502020204030204" pitchFamily="34" charset="0"/>
                <a:cs typeface="Calibri" panose="020F0502020204030204" pitchFamily="34" charset="0"/>
              </a:rPr>
              <a:t>N50 Contig/Scaffold Length</a:t>
            </a:r>
          </a:p>
        </p:txBody>
      </p:sp>
      <p:pic>
        <p:nvPicPr>
          <p:cNvPr id="5" name="Picture 4" descr="Timeline&#10;&#10;Description automatically generated">
            <a:extLst>
              <a:ext uri="{FF2B5EF4-FFF2-40B4-BE49-F238E27FC236}">
                <a16:creationId xmlns:a16="http://schemas.microsoft.com/office/drawing/2014/main" id="{FBBF4F94-20FC-204A-9673-8D4FD87B5F35}"/>
              </a:ext>
            </a:extLst>
          </p:cNvPr>
          <p:cNvPicPr>
            <a:picLocks noChangeAspect="1"/>
          </p:cNvPicPr>
          <p:nvPr/>
        </p:nvPicPr>
        <p:blipFill>
          <a:blip r:embed="rId3"/>
          <a:stretch>
            <a:fillRect/>
          </a:stretch>
        </p:blipFill>
        <p:spPr>
          <a:xfrm>
            <a:off x="2221939" y="1551646"/>
            <a:ext cx="7932419" cy="5192054"/>
          </a:xfrm>
          <a:prstGeom prst="rect">
            <a:avLst/>
          </a:prstGeom>
        </p:spPr>
      </p:pic>
    </p:spTree>
    <p:extLst>
      <p:ext uri="{BB962C8B-B14F-4D97-AF65-F5344CB8AC3E}">
        <p14:creationId xmlns:p14="http://schemas.microsoft.com/office/powerpoint/2010/main" val="86993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FA2D-A8AA-334F-AC5C-74F4FAE33920}"/>
              </a:ext>
            </a:extLst>
          </p:cNvPr>
          <p:cNvSpPr>
            <a:spLocks noGrp="1"/>
          </p:cNvSpPr>
          <p:nvPr>
            <p:ph type="title"/>
          </p:nvPr>
        </p:nvSpPr>
        <p:spPr>
          <a:xfrm>
            <a:off x="2453066" y="95717"/>
            <a:ext cx="10678510" cy="715962"/>
          </a:xfrm>
        </p:spPr>
        <p:txBody>
          <a:bodyPr/>
          <a:lstStyle/>
          <a:p>
            <a:r>
              <a:rPr lang="en-US" b="1" dirty="0">
                <a:latin typeface="Calibri" panose="020F0502020204030204" pitchFamily="34" charset="0"/>
                <a:cs typeface="Calibri" panose="020F0502020204030204" pitchFamily="34" charset="0"/>
              </a:rPr>
              <a:t>Assemblers for PacBio Data</a:t>
            </a:r>
          </a:p>
        </p:txBody>
      </p:sp>
      <p:sp>
        <p:nvSpPr>
          <p:cNvPr id="3" name="Content Placeholder 2">
            <a:extLst>
              <a:ext uri="{FF2B5EF4-FFF2-40B4-BE49-F238E27FC236}">
                <a16:creationId xmlns:a16="http://schemas.microsoft.com/office/drawing/2014/main" id="{BADBCE48-EAB1-3F4B-8B70-CB8F0793C1F4}"/>
              </a:ext>
            </a:extLst>
          </p:cNvPr>
          <p:cNvSpPr>
            <a:spLocks noGrp="1"/>
          </p:cNvSpPr>
          <p:nvPr>
            <p:ph idx="1"/>
          </p:nvPr>
        </p:nvSpPr>
        <p:spPr>
          <a:xfrm>
            <a:off x="106326" y="1459593"/>
            <a:ext cx="11717079" cy="5302689"/>
          </a:xfrm>
        </p:spPr>
        <p:txBody>
          <a:bodyPr/>
          <a:lstStyle/>
          <a:p>
            <a:r>
              <a:rPr lang="en-US" sz="1800" b="1" dirty="0">
                <a:latin typeface="Cambria" panose="02040503050406030204" pitchFamily="18" charset="0"/>
              </a:rPr>
              <a:t>De novo Assemblers</a:t>
            </a:r>
          </a:p>
          <a:p>
            <a:pPr lvl="1"/>
            <a:r>
              <a:rPr lang="en-US" sz="1800" dirty="0">
                <a:latin typeface="Cambria" panose="02040503050406030204" pitchFamily="18" charset="0"/>
              </a:rPr>
              <a:t>Pb-assembly (Falcon/Falcon-Unzip)</a:t>
            </a:r>
          </a:p>
          <a:p>
            <a:pPr lvl="1"/>
            <a:r>
              <a:rPr lang="en-US" sz="1800" dirty="0" err="1">
                <a:latin typeface="Cambria" panose="02040503050406030204" pitchFamily="18" charset="0"/>
              </a:rPr>
              <a:t>Canu</a:t>
            </a:r>
            <a:r>
              <a:rPr lang="en-US" sz="1800" dirty="0">
                <a:latin typeface="Cambria" panose="02040503050406030204" pitchFamily="18" charset="0"/>
              </a:rPr>
              <a:t>/</a:t>
            </a:r>
            <a:r>
              <a:rPr lang="en-US" sz="1800" dirty="0" err="1">
                <a:latin typeface="Cambria" panose="02040503050406030204" pitchFamily="18" charset="0"/>
              </a:rPr>
              <a:t>HiCanu</a:t>
            </a:r>
            <a:endParaRPr lang="en-US" sz="1800" dirty="0">
              <a:latin typeface="Cambria" panose="02040503050406030204" pitchFamily="18" charset="0"/>
            </a:endParaRPr>
          </a:p>
          <a:p>
            <a:endParaRPr lang="en-US" sz="1800" dirty="0">
              <a:latin typeface="Cambria" panose="02040503050406030204" pitchFamily="18" charset="0"/>
            </a:endParaRPr>
          </a:p>
          <a:p>
            <a:r>
              <a:rPr lang="en-US" sz="1800" b="1" dirty="0">
                <a:latin typeface="Cambria" panose="02040503050406030204" pitchFamily="18" charset="0"/>
              </a:rPr>
              <a:t>Trio Based Assemblers: </a:t>
            </a:r>
            <a:r>
              <a:rPr lang="en-US" sz="1800" dirty="0">
                <a:latin typeface="Cambria" panose="02040503050406030204" pitchFamily="18" charset="0"/>
              </a:rPr>
              <a:t>Use short reads from parents to partition child reads by maternal/paternal haplotypes prior to assembly.</a:t>
            </a:r>
          </a:p>
          <a:p>
            <a:pPr lvl="1"/>
            <a:r>
              <a:rPr lang="en-US" sz="1800" dirty="0" err="1">
                <a:latin typeface="Cambria" panose="02040503050406030204" pitchFamily="18" charset="0"/>
              </a:rPr>
              <a:t>TrioCanu</a:t>
            </a:r>
            <a:endParaRPr lang="en-US" sz="1800" dirty="0">
              <a:latin typeface="Cambria" panose="02040503050406030204" pitchFamily="18" charset="0"/>
            </a:endParaRPr>
          </a:p>
          <a:p>
            <a:pPr lvl="1"/>
            <a:r>
              <a:rPr lang="en-US" sz="1800" dirty="0" err="1">
                <a:latin typeface="Cambria" panose="02040503050406030204" pitchFamily="18" charset="0"/>
              </a:rPr>
              <a:t>HiFiasm</a:t>
            </a:r>
            <a:endParaRPr lang="en-US" sz="1800" dirty="0">
              <a:latin typeface="Cambria" panose="02040503050406030204" pitchFamily="18" charset="0"/>
            </a:endParaRPr>
          </a:p>
          <a:p>
            <a:pPr marL="0" indent="0">
              <a:buNone/>
            </a:pPr>
            <a:endParaRPr lang="en-US" sz="1800" dirty="0">
              <a:latin typeface="Cambria" panose="02040503050406030204" pitchFamily="18" charset="0"/>
            </a:endParaRPr>
          </a:p>
          <a:p>
            <a:r>
              <a:rPr lang="en-US" sz="1800" b="1" dirty="0">
                <a:latin typeface="Cambria" panose="02040503050406030204" pitchFamily="18" charset="0"/>
              </a:rPr>
              <a:t>Reference Assisted Assemblers: </a:t>
            </a:r>
            <a:r>
              <a:rPr lang="en-US" sz="1800" dirty="0">
                <a:latin typeface="Cambria" panose="02040503050406030204" pitchFamily="18" charset="0"/>
              </a:rPr>
              <a:t>Using the reference to assist in building the reads into contigs/scaffolds. This can bias assembly results towards the reference used.</a:t>
            </a:r>
          </a:p>
          <a:p>
            <a:pPr lvl="1"/>
            <a:r>
              <a:rPr lang="en-US" sz="1800" dirty="0" err="1">
                <a:latin typeface="Cambria" panose="02040503050406030204" pitchFamily="18" charset="0"/>
              </a:rPr>
              <a:t>RefKA</a:t>
            </a:r>
            <a:endParaRPr lang="en-US" sz="1800" dirty="0">
              <a:latin typeface="Cambria" panose="02040503050406030204" pitchFamily="18" charset="0"/>
            </a:endParaRPr>
          </a:p>
          <a:p>
            <a:endParaRPr lang="en-US" sz="1800" dirty="0">
              <a:latin typeface="Cambria" panose="02040503050406030204" pitchFamily="18" charset="0"/>
            </a:endParaRPr>
          </a:p>
          <a:p>
            <a:r>
              <a:rPr lang="en-US" sz="1800" b="1" dirty="0">
                <a:latin typeface="Cambria" panose="02040503050406030204" pitchFamily="18" charset="0"/>
              </a:rPr>
              <a:t>Hybrid Assemblers : </a:t>
            </a:r>
            <a:r>
              <a:rPr lang="en-US" sz="1800" dirty="0">
                <a:latin typeface="Cambria" panose="02040503050406030204" pitchFamily="18" charset="0"/>
              </a:rPr>
              <a:t>Use short and long reads. More effective for assembly of complex genomes (e.g. Plants)</a:t>
            </a:r>
          </a:p>
          <a:p>
            <a:pPr lvl="1"/>
            <a:r>
              <a:rPr lang="en-US" sz="1800" dirty="0" err="1">
                <a:latin typeface="Cambria" panose="02040503050406030204" pitchFamily="18" charset="0"/>
              </a:rPr>
              <a:t>Masurca</a:t>
            </a:r>
            <a:endParaRPr lang="en-US" sz="1800" dirty="0">
              <a:latin typeface="Cambria" panose="02040503050406030204" pitchFamily="18" charset="0"/>
            </a:endParaRPr>
          </a:p>
          <a:p>
            <a:pPr lvl="1"/>
            <a:r>
              <a:rPr lang="en-US" sz="1800" dirty="0" err="1">
                <a:latin typeface="Cambria" panose="02040503050406030204" pitchFamily="18" charset="0"/>
              </a:rPr>
              <a:t>PBcR</a:t>
            </a:r>
            <a:endParaRPr lang="en-US" sz="1800" dirty="0">
              <a:latin typeface="Cambria" panose="02040503050406030204" pitchFamily="18" charset="0"/>
            </a:endParaRPr>
          </a:p>
          <a:p>
            <a:endParaRPr lang="en-US" sz="1800" dirty="0"/>
          </a:p>
          <a:p>
            <a:endParaRPr lang="en-US" dirty="0"/>
          </a:p>
        </p:txBody>
      </p:sp>
    </p:spTree>
    <p:extLst>
      <p:ext uri="{BB962C8B-B14F-4D97-AF65-F5344CB8AC3E}">
        <p14:creationId xmlns:p14="http://schemas.microsoft.com/office/powerpoint/2010/main" val="291153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1864-C395-5543-A1F1-D58FFA68D368}"/>
              </a:ext>
            </a:extLst>
          </p:cNvPr>
          <p:cNvSpPr>
            <a:spLocks noGrp="1"/>
          </p:cNvSpPr>
          <p:nvPr>
            <p:ph type="title"/>
          </p:nvPr>
        </p:nvSpPr>
        <p:spPr>
          <a:xfrm>
            <a:off x="191386" y="145312"/>
            <a:ext cx="11355572" cy="715962"/>
          </a:xfrm>
        </p:spPr>
        <p:txBody>
          <a:bodyPr/>
          <a:lstStyle/>
          <a:p>
            <a:r>
              <a:rPr lang="en-US" b="1" dirty="0">
                <a:latin typeface="Calibri" panose="020F0502020204030204" pitchFamily="34" charset="0"/>
                <a:cs typeface="Calibri" panose="020F0502020204030204" pitchFamily="34" charset="0"/>
              </a:rPr>
              <a:t>PB Assembly (Falcon/Falcon-Unzip) of HiFi  Data</a:t>
            </a:r>
          </a:p>
        </p:txBody>
      </p:sp>
      <p:pic>
        <p:nvPicPr>
          <p:cNvPr id="8" name="Picture 7" descr="Graphical user interface, diagram&#10;&#10;Description automatically generated">
            <a:extLst>
              <a:ext uri="{FF2B5EF4-FFF2-40B4-BE49-F238E27FC236}">
                <a16:creationId xmlns:a16="http://schemas.microsoft.com/office/drawing/2014/main" id="{3D38D78D-4076-5B45-9E37-E316FDC47834}"/>
              </a:ext>
            </a:extLst>
          </p:cNvPr>
          <p:cNvPicPr>
            <a:picLocks noChangeAspect="1"/>
          </p:cNvPicPr>
          <p:nvPr/>
        </p:nvPicPr>
        <p:blipFill>
          <a:blip r:embed="rId2"/>
          <a:stretch>
            <a:fillRect/>
          </a:stretch>
        </p:blipFill>
        <p:spPr>
          <a:xfrm>
            <a:off x="5164801" y="2094613"/>
            <a:ext cx="6885432" cy="3593981"/>
          </a:xfrm>
          <a:prstGeom prst="rect">
            <a:avLst/>
          </a:prstGeom>
        </p:spPr>
      </p:pic>
      <p:sp>
        <p:nvSpPr>
          <p:cNvPr id="9" name="TextBox 8">
            <a:extLst>
              <a:ext uri="{FF2B5EF4-FFF2-40B4-BE49-F238E27FC236}">
                <a16:creationId xmlns:a16="http://schemas.microsoft.com/office/drawing/2014/main" id="{5BFD38E5-DDB9-6B43-8231-F90DB37BEC18}"/>
              </a:ext>
            </a:extLst>
          </p:cNvPr>
          <p:cNvSpPr txBox="1"/>
          <p:nvPr/>
        </p:nvSpPr>
        <p:spPr>
          <a:xfrm>
            <a:off x="0" y="1388153"/>
            <a:ext cx="4922874" cy="5324535"/>
          </a:xfrm>
          <a:prstGeom prst="rect">
            <a:avLst/>
          </a:prstGeom>
          <a:noFill/>
        </p:spPr>
        <p:txBody>
          <a:bodyPr wrap="square" rtlCol="0">
            <a:spAutoFit/>
          </a:bodyPr>
          <a:lstStyle/>
          <a:p>
            <a:pPr marL="285750" indent="-285750">
              <a:buFont typeface="Arial" panose="020B0604020202020204" pitchFamily="34" charset="0"/>
              <a:buChar char="•"/>
            </a:pPr>
            <a:r>
              <a:rPr lang="en-US" sz="1700" b="1" dirty="0">
                <a:solidFill>
                  <a:schemeClr val="tx1">
                    <a:lumMod val="50000"/>
                  </a:schemeClr>
                </a:solidFill>
                <a:latin typeface="Cambria" panose="02040503050406030204" pitchFamily="18" charset="0"/>
              </a:rPr>
              <a:t>Falcon Assembly:</a:t>
            </a: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Input is PacBio HiFi data in FASTA format.</a:t>
            </a:r>
          </a:p>
          <a:p>
            <a:pPr lvl="1"/>
            <a:endParaRPr lang="en-US" sz="1700" dirty="0">
              <a:solidFill>
                <a:schemeClr val="tx1">
                  <a:lumMod val="50000"/>
                </a:schemeClr>
              </a:solidFill>
              <a:latin typeface="Cambria" panose="02040503050406030204" pitchFamily="18" charset="0"/>
            </a:endParaRP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Output is haplotype-fused assembly in FASTA format and set of associated contigs (SVs from primary contig assembly).</a:t>
            </a:r>
          </a:p>
          <a:p>
            <a:pPr lvl="1"/>
            <a:endParaRPr lang="en-US" sz="17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700" b="1" dirty="0">
                <a:solidFill>
                  <a:schemeClr val="tx1">
                    <a:lumMod val="50000"/>
                  </a:schemeClr>
                </a:solidFill>
                <a:latin typeface="Cambria" panose="02040503050406030204" pitchFamily="18" charset="0"/>
              </a:rPr>
              <a:t>Falcon-Unzip:</a:t>
            </a: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Align reads to contigs and phases the reads using heterozygous SNPs.</a:t>
            </a:r>
          </a:p>
          <a:p>
            <a:pPr lvl="1"/>
            <a:endParaRPr lang="en-US" sz="1700" dirty="0">
              <a:solidFill>
                <a:schemeClr val="tx1">
                  <a:lumMod val="50000"/>
                </a:schemeClr>
              </a:solidFill>
              <a:latin typeface="Cambria" panose="02040503050406030204" pitchFamily="18" charset="0"/>
            </a:endParaRP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SNPs are used to separate the haplotypes into partially phased primary contigs and fully phased </a:t>
            </a:r>
            <a:r>
              <a:rPr lang="en-US" sz="1700" dirty="0" err="1">
                <a:solidFill>
                  <a:schemeClr val="tx1">
                    <a:lumMod val="50000"/>
                  </a:schemeClr>
                </a:solidFill>
                <a:latin typeface="Cambria" panose="02040503050406030204" pitchFamily="18" charset="0"/>
              </a:rPr>
              <a:t>haplotigs</a:t>
            </a:r>
            <a:r>
              <a:rPr lang="en-US" sz="1700" dirty="0">
                <a:solidFill>
                  <a:schemeClr val="tx1">
                    <a:lumMod val="50000"/>
                  </a:schemeClr>
                </a:solidFill>
                <a:latin typeface="Cambria" panose="02040503050406030204" pitchFamily="18" charset="0"/>
              </a:rPr>
              <a:t>.</a:t>
            </a:r>
          </a:p>
          <a:p>
            <a:pPr lvl="1"/>
            <a:endParaRPr lang="en-US" sz="1700" dirty="0">
              <a:solidFill>
                <a:schemeClr val="tx1">
                  <a:lumMod val="50000"/>
                </a:schemeClr>
              </a:solidFill>
              <a:latin typeface="Cambria" panose="02040503050406030204" pitchFamily="18" charset="0"/>
            </a:endParaRP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There are switch errors in the output between maternal and paternal haplotypes.</a:t>
            </a:r>
          </a:p>
          <a:p>
            <a:pPr lvl="1"/>
            <a:endParaRPr lang="en-US" sz="1700" dirty="0">
              <a:solidFill>
                <a:schemeClr val="tx1">
                  <a:lumMod val="50000"/>
                </a:schemeClr>
              </a:solidFill>
              <a:latin typeface="Cambria" panose="02040503050406030204" pitchFamily="18" charset="0"/>
            </a:endParaRPr>
          </a:p>
          <a:p>
            <a:pPr lvl="1"/>
            <a:r>
              <a:rPr lang="en-US" sz="1700" b="1" dirty="0">
                <a:solidFill>
                  <a:schemeClr val="tx1">
                    <a:lumMod val="50000"/>
                  </a:schemeClr>
                </a:solidFill>
                <a:latin typeface="Cambria" panose="02040503050406030204" pitchFamily="18" charset="0"/>
              </a:rPr>
              <a:t>-</a:t>
            </a:r>
            <a:r>
              <a:rPr lang="en-US" sz="1700" dirty="0">
                <a:solidFill>
                  <a:schemeClr val="tx1">
                    <a:lumMod val="50000"/>
                  </a:schemeClr>
                </a:solidFill>
                <a:latin typeface="Cambria" panose="02040503050406030204" pitchFamily="18" charset="0"/>
              </a:rPr>
              <a:t>Output is a FASTA file of primary contigs and a FASTA file of </a:t>
            </a:r>
            <a:r>
              <a:rPr lang="en-US" sz="1700" dirty="0" err="1">
                <a:solidFill>
                  <a:schemeClr val="tx1">
                    <a:lumMod val="50000"/>
                  </a:schemeClr>
                </a:solidFill>
                <a:latin typeface="Cambria" panose="02040503050406030204" pitchFamily="18" charset="0"/>
              </a:rPr>
              <a:t>haplotigs</a:t>
            </a:r>
            <a:r>
              <a:rPr lang="en-US" sz="1700" dirty="0">
                <a:solidFill>
                  <a:schemeClr val="tx1">
                    <a:lumMod val="50000"/>
                  </a:schemeClr>
                </a:solidFill>
                <a:latin typeface="Cambria" panose="02040503050406030204" pitchFamily="18" charset="0"/>
              </a:rPr>
              <a:t>. </a:t>
            </a:r>
          </a:p>
        </p:txBody>
      </p:sp>
    </p:spTree>
    <p:extLst>
      <p:ext uri="{BB962C8B-B14F-4D97-AF65-F5344CB8AC3E}">
        <p14:creationId xmlns:p14="http://schemas.microsoft.com/office/powerpoint/2010/main" val="179895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31C5-2592-654A-8080-06584BE35FD4}"/>
              </a:ext>
            </a:extLst>
          </p:cNvPr>
          <p:cNvSpPr>
            <a:spLocks noGrp="1"/>
          </p:cNvSpPr>
          <p:nvPr>
            <p:ph type="title"/>
          </p:nvPr>
        </p:nvSpPr>
        <p:spPr>
          <a:xfrm>
            <a:off x="3985621" y="178944"/>
            <a:ext cx="9753600" cy="715962"/>
          </a:xfrm>
        </p:spPr>
        <p:txBody>
          <a:bodyPr/>
          <a:lstStyle/>
          <a:p>
            <a:r>
              <a:rPr lang="en-US" sz="4800"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73A05D6C-0094-624A-913E-8E9DFECF7BBC}"/>
              </a:ext>
            </a:extLst>
          </p:cNvPr>
          <p:cNvSpPr>
            <a:spLocks noGrp="1"/>
          </p:cNvSpPr>
          <p:nvPr>
            <p:ph idx="1"/>
          </p:nvPr>
        </p:nvSpPr>
        <p:spPr>
          <a:xfrm>
            <a:off x="0" y="1839310"/>
            <a:ext cx="11719035" cy="4214648"/>
          </a:xfrm>
        </p:spPr>
        <p:txBody>
          <a:bodyPr/>
          <a:lstStyle/>
          <a:p>
            <a:r>
              <a:rPr lang="en-US" sz="2800" dirty="0">
                <a:latin typeface="Cambria" panose="02040503050406030204" pitchFamily="18" charset="0"/>
                <a:cs typeface="Calibri" panose="020F0502020204030204" pitchFamily="34" charset="0"/>
              </a:rPr>
              <a:t>Definition of long read sequencing and its applications.</a:t>
            </a:r>
          </a:p>
          <a:p>
            <a:r>
              <a:rPr lang="en-US" sz="2800" dirty="0">
                <a:latin typeface="Cambria" panose="02040503050406030204" pitchFamily="18" charset="0"/>
                <a:cs typeface="Calibri" panose="020F0502020204030204" pitchFamily="34" charset="0"/>
              </a:rPr>
              <a:t>Brief introduction to the two main long read sequencing technologies.</a:t>
            </a:r>
          </a:p>
          <a:p>
            <a:r>
              <a:rPr lang="en-US" sz="2800" dirty="0">
                <a:latin typeface="Cambria" panose="02040503050406030204" pitchFamily="18" charset="0"/>
                <a:cs typeface="Calibri" panose="020F0502020204030204" pitchFamily="34" charset="0"/>
              </a:rPr>
              <a:t>Explanation of genome assembly and how long reads improve assemblies.</a:t>
            </a:r>
          </a:p>
          <a:p>
            <a:r>
              <a:rPr lang="en-US" sz="2800" dirty="0">
                <a:latin typeface="Cambria" panose="02040503050406030204" pitchFamily="18" charset="0"/>
                <a:cs typeface="Calibri" panose="020F0502020204030204" pitchFamily="34" charset="0"/>
              </a:rPr>
              <a:t>Examples of commonly used long read genome assembly algorithms.</a:t>
            </a:r>
          </a:p>
          <a:p>
            <a:r>
              <a:rPr lang="en-US" sz="2800" dirty="0">
                <a:latin typeface="Cambria" panose="02040503050406030204" pitchFamily="18" charset="0"/>
                <a:cs typeface="Calibri" panose="020F0502020204030204" pitchFamily="34" charset="0"/>
              </a:rPr>
              <a:t>Overview of the pb-assembly (Falcon-Unzip) assembly algorithm.</a:t>
            </a:r>
          </a:p>
          <a:p>
            <a:r>
              <a:rPr lang="en-US" sz="2800" dirty="0">
                <a:latin typeface="Cambria" panose="02040503050406030204" pitchFamily="18" charset="0"/>
                <a:cs typeface="Calibri" panose="020F0502020204030204" pitchFamily="34" charset="0"/>
              </a:rPr>
              <a:t>Brief walkthrough of the steps involved in running pb-assembly.</a:t>
            </a:r>
          </a:p>
          <a:p>
            <a:endParaRPr lang="en-US" dirty="0">
              <a:latin typeface="Cambria" panose="02040503050406030204" pitchFamily="18" charset="0"/>
              <a:cs typeface="Calibri" panose="020F0502020204030204" pitchFamily="34" charset="0"/>
            </a:endParaRPr>
          </a:p>
          <a:p>
            <a:endParaRPr lang="en-US" dirty="0"/>
          </a:p>
        </p:txBody>
      </p:sp>
    </p:spTree>
    <p:extLst>
      <p:ext uri="{BB962C8B-B14F-4D97-AF65-F5344CB8AC3E}">
        <p14:creationId xmlns:p14="http://schemas.microsoft.com/office/powerpoint/2010/main" val="466931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DD17-DF9D-0743-BD12-751EC7E07B8E}"/>
              </a:ext>
            </a:extLst>
          </p:cNvPr>
          <p:cNvSpPr>
            <a:spLocks noGrp="1"/>
          </p:cNvSpPr>
          <p:nvPr>
            <p:ph type="title"/>
          </p:nvPr>
        </p:nvSpPr>
        <p:spPr>
          <a:xfrm>
            <a:off x="3707219" y="168311"/>
            <a:ext cx="4107711" cy="767353"/>
          </a:xfrm>
        </p:spPr>
        <p:txBody>
          <a:bodyPr/>
          <a:lstStyle/>
          <a:p>
            <a:r>
              <a:rPr lang="en-US" b="1" dirty="0">
                <a:latin typeface="Calibri" panose="020F0502020204030204" pitchFamily="34" charset="0"/>
                <a:cs typeface="Calibri" panose="020F0502020204030204" pitchFamily="34" charset="0"/>
              </a:rPr>
              <a:t>Falcon-Phase</a:t>
            </a:r>
          </a:p>
        </p:txBody>
      </p:sp>
      <p:pic>
        <p:nvPicPr>
          <p:cNvPr id="5" name="Content Placeholder 4" descr="Diagram&#10;&#10;Description automatically generated with medium confidence">
            <a:extLst>
              <a:ext uri="{FF2B5EF4-FFF2-40B4-BE49-F238E27FC236}">
                <a16:creationId xmlns:a16="http://schemas.microsoft.com/office/drawing/2014/main" id="{D6C6FA91-D559-964A-83FF-2C47B0532BB1}"/>
              </a:ext>
            </a:extLst>
          </p:cNvPr>
          <p:cNvPicPr>
            <a:picLocks noGrp="1" noChangeAspect="1"/>
          </p:cNvPicPr>
          <p:nvPr>
            <p:ph idx="1"/>
          </p:nvPr>
        </p:nvPicPr>
        <p:blipFill>
          <a:blip r:embed="rId3"/>
          <a:stretch>
            <a:fillRect/>
          </a:stretch>
        </p:blipFill>
        <p:spPr>
          <a:xfrm>
            <a:off x="1977655" y="1549731"/>
            <a:ext cx="7857460" cy="4884774"/>
          </a:xfrm>
        </p:spPr>
      </p:pic>
    </p:spTree>
    <p:extLst>
      <p:ext uri="{BB962C8B-B14F-4D97-AF65-F5344CB8AC3E}">
        <p14:creationId xmlns:p14="http://schemas.microsoft.com/office/powerpoint/2010/main" val="153865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5600-ECDB-E048-AB38-DB0BDD0E7BE3}"/>
              </a:ext>
            </a:extLst>
          </p:cNvPr>
          <p:cNvSpPr>
            <a:spLocks noGrp="1"/>
          </p:cNvSpPr>
          <p:nvPr>
            <p:ph type="title"/>
          </p:nvPr>
        </p:nvSpPr>
        <p:spPr>
          <a:xfrm>
            <a:off x="3483935" y="519043"/>
            <a:ext cx="9753600" cy="715962"/>
          </a:xfrm>
        </p:spPr>
        <p:txBody>
          <a:bodyPr/>
          <a:lstStyle/>
          <a:p>
            <a:r>
              <a:rPr lang="en-US" b="1" dirty="0"/>
              <a:t>Acknowledgements</a:t>
            </a:r>
            <a:br>
              <a:rPr lang="en-US" b="1" dirty="0"/>
            </a:br>
            <a:endParaRPr lang="en-US" b="1" dirty="0"/>
          </a:p>
        </p:txBody>
      </p:sp>
      <p:sp>
        <p:nvSpPr>
          <p:cNvPr id="3" name="Content Placeholder 2">
            <a:extLst>
              <a:ext uri="{FF2B5EF4-FFF2-40B4-BE49-F238E27FC236}">
                <a16:creationId xmlns:a16="http://schemas.microsoft.com/office/drawing/2014/main" id="{B6A592E4-6DBA-3440-9088-471C68B7B0E4}"/>
              </a:ext>
            </a:extLst>
          </p:cNvPr>
          <p:cNvSpPr>
            <a:spLocks noGrp="1"/>
          </p:cNvSpPr>
          <p:nvPr>
            <p:ph idx="1"/>
          </p:nvPr>
        </p:nvSpPr>
        <p:spPr>
          <a:xfrm>
            <a:off x="124047" y="1531089"/>
            <a:ext cx="5862933" cy="5236898"/>
          </a:xfrm>
        </p:spPr>
        <p:txBody>
          <a:bodyPr/>
          <a:lstStyle/>
          <a:p>
            <a:pPr marL="0" indent="0">
              <a:buNone/>
            </a:pPr>
            <a:r>
              <a:rPr lang="en-US" sz="1300" b="1" dirty="0">
                <a:latin typeface="Cambria" panose="02040503050406030204" pitchFamily="18" charset="0"/>
              </a:rPr>
              <a:t>Long-read human genome sequencing and its applications</a:t>
            </a:r>
          </a:p>
          <a:p>
            <a:pPr marL="0" indent="0">
              <a:buNone/>
            </a:pPr>
            <a:r>
              <a:rPr lang="en-US" sz="1300" dirty="0">
                <a:latin typeface="Cambria" panose="02040503050406030204" pitchFamily="18" charset="0"/>
              </a:rPr>
              <a:t>Logsdon, G.A., </a:t>
            </a:r>
            <a:r>
              <a:rPr lang="en-US" sz="1300" dirty="0" err="1">
                <a:latin typeface="Cambria" panose="02040503050406030204" pitchFamily="18" charset="0"/>
              </a:rPr>
              <a:t>Vollger</a:t>
            </a:r>
            <a:r>
              <a:rPr lang="en-US" sz="1300" dirty="0">
                <a:latin typeface="Cambria" panose="02040503050406030204" pitchFamily="18" charset="0"/>
              </a:rPr>
              <a:t>, M.R. &amp; Eichler, E.E. Long-read human genome sequencing and its applications. </a:t>
            </a:r>
            <a:r>
              <a:rPr lang="en-US" sz="1300" i="1" dirty="0">
                <a:latin typeface="Cambria" panose="02040503050406030204" pitchFamily="18" charset="0"/>
              </a:rPr>
              <a:t>Nat Rev Genet</a:t>
            </a:r>
            <a:r>
              <a:rPr lang="en-US" sz="1300" dirty="0">
                <a:latin typeface="Cambria" panose="02040503050406030204" pitchFamily="18" charset="0"/>
              </a:rPr>
              <a:t> </a:t>
            </a:r>
            <a:r>
              <a:rPr lang="en-US" sz="1300" b="1" dirty="0">
                <a:latin typeface="Cambria" panose="02040503050406030204" pitchFamily="18" charset="0"/>
              </a:rPr>
              <a:t>21, </a:t>
            </a:r>
            <a:r>
              <a:rPr lang="en-US" sz="1300" dirty="0">
                <a:latin typeface="Cambria" panose="02040503050406030204" pitchFamily="18" charset="0"/>
              </a:rPr>
              <a:t>597–614 (2020). </a:t>
            </a:r>
            <a:r>
              <a:rPr lang="en-US" sz="1300" dirty="0">
                <a:latin typeface="Cambria" panose="02040503050406030204" pitchFamily="18" charset="0"/>
                <a:hlinkClick r:id="rId2">
                  <a:extLst>
                    <a:ext uri="{A12FA001-AC4F-418D-AE19-62706E023703}">
                      <ahyp:hlinkClr xmlns:ahyp="http://schemas.microsoft.com/office/drawing/2018/hyperlinkcolor" val="tx"/>
                    </a:ext>
                  </a:extLst>
                </a:hlinkClick>
              </a:rPr>
              <a:t>https://doi.org/10.1038/s41576-020-0236-x</a:t>
            </a:r>
            <a:endParaRPr lang="en-US" sz="1300" dirty="0">
              <a:latin typeface="Cambria" panose="02040503050406030204" pitchFamily="18" charset="0"/>
            </a:endParaRPr>
          </a:p>
          <a:p>
            <a:pPr marL="0" indent="0">
              <a:buNone/>
            </a:pPr>
            <a:endParaRPr lang="en-US" sz="1300" dirty="0">
              <a:latin typeface="Cambria" panose="02040503050406030204" pitchFamily="18" charset="0"/>
            </a:endParaRPr>
          </a:p>
          <a:p>
            <a:pPr marL="0" indent="0">
              <a:buNone/>
            </a:pPr>
            <a:r>
              <a:rPr lang="en-US" sz="1300" b="1" dirty="0">
                <a:latin typeface="Cambria" panose="02040503050406030204" pitchFamily="18" charset="0"/>
              </a:rPr>
              <a:t>Accurate circular consensus long-read sequencing improves variant detection and assembly of a human genome</a:t>
            </a:r>
          </a:p>
          <a:p>
            <a:pPr marL="0" indent="0">
              <a:buNone/>
            </a:pPr>
            <a:r>
              <a:rPr lang="en-US" sz="1300" dirty="0">
                <a:latin typeface="Cambria" panose="02040503050406030204" pitchFamily="18" charset="0"/>
              </a:rPr>
              <a:t>Wenger, A.M., Peluso, P., Rowell, W.J. </a:t>
            </a:r>
            <a:r>
              <a:rPr lang="en-US" sz="1300" i="1" dirty="0">
                <a:latin typeface="Cambria" panose="02040503050406030204" pitchFamily="18" charset="0"/>
              </a:rPr>
              <a:t>et al.</a:t>
            </a:r>
            <a:r>
              <a:rPr lang="en-US" sz="1300" dirty="0">
                <a:latin typeface="Cambria" panose="02040503050406030204" pitchFamily="18" charset="0"/>
              </a:rPr>
              <a:t> Accurate circular consensus long-read sequencing improves variant detection and assembly of a human genome. </a:t>
            </a:r>
            <a:r>
              <a:rPr lang="en-US" sz="1300" i="1" dirty="0">
                <a:latin typeface="Cambria" panose="02040503050406030204" pitchFamily="18" charset="0"/>
              </a:rPr>
              <a:t>Nat </a:t>
            </a:r>
            <a:r>
              <a:rPr lang="en-US" sz="1300" i="1" dirty="0" err="1">
                <a:latin typeface="Cambria" panose="02040503050406030204" pitchFamily="18" charset="0"/>
              </a:rPr>
              <a:t>Biotechnol</a:t>
            </a:r>
            <a:r>
              <a:rPr lang="en-US" sz="1300" dirty="0">
                <a:latin typeface="Cambria" panose="02040503050406030204" pitchFamily="18" charset="0"/>
              </a:rPr>
              <a:t> </a:t>
            </a:r>
            <a:r>
              <a:rPr lang="en-US" sz="1300" b="1" dirty="0">
                <a:latin typeface="Cambria" panose="02040503050406030204" pitchFamily="18" charset="0"/>
              </a:rPr>
              <a:t>37, </a:t>
            </a:r>
            <a:r>
              <a:rPr lang="en-US" sz="1300" dirty="0">
                <a:latin typeface="Cambria" panose="02040503050406030204" pitchFamily="18" charset="0"/>
              </a:rPr>
              <a:t>1155–1162 (2019). </a:t>
            </a:r>
            <a:r>
              <a:rPr lang="en-US" sz="1300" dirty="0">
                <a:latin typeface="Cambria" panose="02040503050406030204" pitchFamily="18" charset="0"/>
                <a:hlinkClick r:id="rId3">
                  <a:extLst>
                    <a:ext uri="{A12FA001-AC4F-418D-AE19-62706E023703}">
                      <ahyp:hlinkClr xmlns:ahyp="http://schemas.microsoft.com/office/drawing/2018/hyperlinkcolor" val="tx"/>
                    </a:ext>
                  </a:extLst>
                </a:hlinkClick>
              </a:rPr>
              <a:t>https://doi.org/10.1038/s41587-019-0217-9</a:t>
            </a:r>
            <a:endParaRPr lang="en-US" sz="1300" dirty="0">
              <a:latin typeface="Cambria" panose="02040503050406030204" pitchFamily="18" charset="0"/>
            </a:endParaRPr>
          </a:p>
          <a:p>
            <a:pPr marL="0" indent="0">
              <a:buNone/>
            </a:pPr>
            <a:endParaRPr lang="en-US" sz="1300" dirty="0">
              <a:latin typeface="Cambria" panose="02040503050406030204" pitchFamily="18" charset="0"/>
            </a:endParaRPr>
          </a:p>
          <a:p>
            <a:pPr marL="0" indent="0">
              <a:buNone/>
            </a:pPr>
            <a:r>
              <a:rPr lang="en-US" sz="1300" b="1" dirty="0">
                <a:latin typeface="Cambria" panose="02040503050406030204" pitchFamily="18" charset="0"/>
              </a:rPr>
              <a:t>Long-read sequencing in deciphering human genetics to a greater depth</a:t>
            </a:r>
          </a:p>
          <a:p>
            <a:pPr marL="0" indent="0">
              <a:buNone/>
            </a:pPr>
            <a:r>
              <a:rPr lang="en-US" sz="1300" dirty="0" err="1">
                <a:latin typeface="Cambria" panose="02040503050406030204" pitchFamily="18" charset="0"/>
              </a:rPr>
              <a:t>Midha</a:t>
            </a:r>
            <a:r>
              <a:rPr lang="en-US" sz="1300" dirty="0">
                <a:latin typeface="Cambria" panose="02040503050406030204" pitchFamily="18" charset="0"/>
              </a:rPr>
              <a:t>, M.K., Wu, M. &amp; Chiu, KP. Long-read sequencing in deciphering human genetics to a greater depth. </a:t>
            </a:r>
            <a:r>
              <a:rPr lang="en-US" sz="1300" i="1" dirty="0">
                <a:latin typeface="Cambria" panose="02040503050406030204" pitchFamily="18" charset="0"/>
              </a:rPr>
              <a:t>Hum Genet</a:t>
            </a:r>
            <a:r>
              <a:rPr lang="en-US" sz="1300" dirty="0">
                <a:latin typeface="Cambria" panose="02040503050406030204" pitchFamily="18" charset="0"/>
              </a:rPr>
              <a:t> </a:t>
            </a:r>
            <a:r>
              <a:rPr lang="en-US" sz="1300" b="1" dirty="0">
                <a:latin typeface="Cambria" panose="02040503050406030204" pitchFamily="18" charset="0"/>
              </a:rPr>
              <a:t>138, </a:t>
            </a:r>
            <a:r>
              <a:rPr lang="en-US" sz="1300" dirty="0">
                <a:latin typeface="Cambria" panose="02040503050406030204" pitchFamily="18" charset="0"/>
              </a:rPr>
              <a:t>1201–1215 (2019). </a:t>
            </a:r>
            <a:r>
              <a:rPr lang="en-US" sz="1300" dirty="0">
                <a:latin typeface="Cambria" panose="02040503050406030204" pitchFamily="18" charset="0"/>
                <a:hlinkClick r:id="rId4">
                  <a:extLst>
                    <a:ext uri="{A12FA001-AC4F-418D-AE19-62706E023703}">
                      <ahyp:hlinkClr xmlns:ahyp="http://schemas.microsoft.com/office/drawing/2018/hyperlinkcolor" val="tx"/>
                    </a:ext>
                  </a:extLst>
                </a:hlinkClick>
              </a:rPr>
              <a:t>https://doi.org/10.1007/s00439-019-02064-y</a:t>
            </a:r>
            <a:endParaRPr lang="en-US" sz="1300" dirty="0">
              <a:latin typeface="Cambria" panose="02040503050406030204" pitchFamily="18" charset="0"/>
            </a:endParaRPr>
          </a:p>
          <a:p>
            <a:pPr marL="0" indent="0">
              <a:buNone/>
            </a:pPr>
            <a:endParaRPr lang="en-US" sz="1300" dirty="0">
              <a:latin typeface="Cambria" panose="02040503050406030204" pitchFamily="18" charset="0"/>
            </a:endParaRPr>
          </a:p>
          <a:p>
            <a:pPr marL="0" indent="0">
              <a:buNone/>
            </a:pPr>
            <a:r>
              <a:rPr lang="en-US" sz="1300" b="1" dirty="0">
                <a:latin typeface="Cambria" panose="02040503050406030204" pitchFamily="18" charset="0"/>
              </a:rPr>
              <a:t>Introduction to Genome Assembly</a:t>
            </a:r>
          </a:p>
          <a:p>
            <a:pPr marL="0" indent="0">
              <a:buNone/>
            </a:pPr>
            <a:r>
              <a:rPr lang="en-US" sz="1300" dirty="0">
                <a:latin typeface="Cambria" panose="02040503050406030204" pitchFamily="18" charset="0"/>
              </a:rPr>
              <a:t>Bioinformatics Workbook (Online)</a:t>
            </a:r>
          </a:p>
          <a:p>
            <a:pPr marL="0" indent="0">
              <a:buNone/>
            </a:pPr>
            <a:r>
              <a:rPr lang="en-US" sz="1300" dirty="0">
                <a:latin typeface="Cambria" panose="02040503050406030204" pitchFamily="18" charset="0"/>
              </a:rPr>
              <a:t>Andrew Severin - Author</a:t>
            </a:r>
          </a:p>
          <a:p>
            <a:pPr marL="0" indent="0">
              <a:buNone/>
            </a:pPr>
            <a:r>
              <a:rPr lang="en-US" sz="1300" dirty="0">
                <a:latin typeface="Cambria" panose="02040503050406030204" pitchFamily="18" charset="0"/>
              </a:rPr>
              <a:t>https://</a:t>
            </a:r>
            <a:r>
              <a:rPr lang="en-US" sz="1300" dirty="0" err="1">
                <a:latin typeface="Cambria" panose="02040503050406030204" pitchFamily="18" charset="0"/>
              </a:rPr>
              <a:t>bioinformaticsworkbook.org</a:t>
            </a:r>
            <a:r>
              <a:rPr lang="en-US" sz="1300" dirty="0">
                <a:latin typeface="Cambria" panose="02040503050406030204" pitchFamily="18" charset="0"/>
              </a:rPr>
              <a:t>/</a:t>
            </a:r>
            <a:r>
              <a:rPr lang="en-US" sz="1300" dirty="0" err="1">
                <a:latin typeface="Cambria" panose="02040503050406030204" pitchFamily="18" charset="0"/>
              </a:rPr>
              <a:t>dataAnalysis</a:t>
            </a:r>
            <a:r>
              <a:rPr lang="en-US" sz="1300" dirty="0">
                <a:latin typeface="Cambria" panose="02040503050406030204" pitchFamily="18" charset="0"/>
              </a:rPr>
              <a:t>/</a:t>
            </a:r>
            <a:r>
              <a:rPr lang="en-US" sz="1300" dirty="0" err="1">
                <a:latin typeface="Cambria" panose="02040503050406030204" pitchFamily="18" charset="0"/>
              </a:rPr>
              <a:t>GenomeAssembly</a:t>
            </a:r>
            <a:r>
              <a:rPr lang="en-US" sz="1300" dirty="0">
                <a:latin typeface="Cambria" panose="02040503050406030204" pitchFamily="18" charset="0"/>
              </a:rPr>
              <a:t>/</a:t>
            </a:r>
            <a:r>
              <a:rPr lang="en-US" sz="1300" dirty="0" err="1">
                <a:latin typeface="Cambria" panose="02040503050406030204" pitchFamily="18" charset="0"/>
              </a:rPr>
              <a:t>Intro_GenomeAssembly.html</a:t>
            </a:r>
            <a:endParaRPr lang="en-US" sz="1300" dirty="0">
              <a:latin typeface="Cambria" panose="02040503050406030204" pitchFamily="18" charset="0"/>
            </a:endParaRPr>
          </a:p>
        </p:txBody>
      </p:sp>
      <p:sp>
        <p:nvSpPr>
          <p:cNvPr id="4" name="TextBox 3">
            <a:extLst>
              <a:ext uri="{FF2B5EF4-FFF2-40B4-BE49-F238E27FC236}">
                <a16:creationId xmlns:a16="http://schemas.microsoft.com/office/drawing/2014/main" id="{E0E541D4-1B45-D544-9D3C-E8D9C7D3269E}"/>
              </a:ext>
            </a:extLst>
          </p:cNvPr>
          <p:cNvSpPr txBox="1"/>
          <p:nvPr/>
        </p:nvSpPr>
        <p:spPr>
          <a:xfrm>
            <a:off x="6209414" y="1531089"/>
            <a:ext cx="5858539" cy="4524315"/>
          </a:xfrm>
          <a:prstGeom prst="rect">
            <a:avLst/>
          </a:prstGeom>
          <a:noFill/>
        </p:spPr>
        <p:txBody>
          <a:bodyPr wrap="square" rtlCol="0">
            <a:spAutoFit/>
          </a:bodyPr>
          <a:lstStyle/>
          <a:p>
            <a:r>
              <a:rPr lang="en-US" sz="1300" b="1" dirty="0">
                <a:solidFill>
                  <a:schemeClr val="tx1">
                    <a:lumMod val="50000"/>
                  </a:schemeClr>
                </a:solidFill>
                <a:latin typeface="Cambria" panose="02040503050406030204" pitchFamily="18" charset="0"/>
              </a:rPr>
              <a:t>Phased Diploid Genome Assembly with Single Molecule Real-Time Sequencing</a:t>
            </a:r>
          </a:p>
          <a:p>
            <a:r>
              <a:rPr lang="en-US" sz="1300" dirty="0">
                <a:solidFill>
                  <a:schemeClr val="tx1">
                    <a:lumMod val="50000"/>
                  </a:schemeClr>
                </a:solidFill>
                <a:latin typeface="Cambria" panose="02040503050406030204" pitchFamily="18" charset="0"/>
              </a:rPr>
              <a:t>Chin CS, Peluso P, </a:t>
            </a:r>
            <a:r>
              <a:rPr lang="en-US" sz="1300" dirty="0" err="1">
                <a:solidFill>
                  <a:schemeClr val="tx1">
                    <a:lumMod val="50000"/>
                  </a:schemeClr>
                </a:solidFill>
                <a:latin typeface="Cambria" panose="02040503050406030204" pitchFamily="18" charset="0"/>
              </a:rPr>
              <a:t>Sedlazeck</a:t>
            </a:r>
            <a:r>
              <a:rPr lang="en-US" sz="1300" dirty="0">
                <a:solidFill>
                  <a:schemeClr val="tx1">
                    <a:lumMod val="50000"/>
                  </a:schemeClr>
                </a:solidFill>
                <a:latin typeface="Cambria" panose="02040503050406030204" pitchFamily="18" charset="0"/>
              </a:rPr>
              <a:t> FJ, et al. Phased diploid genome assembly with single-molecule real-time sequencing. </a:t>
            </a:r>
            <a:r>
              <a:rPr lang="en-US" sz="1300" i="1" dirty="0">
                <a:solidFill>
                  <a:schemeClr val="tx1">
                    <a:lumMod val="50000"/>
                  </a:schemeClr>
                </a:solidFill>
                <a:latin typeface="Cambria" panose="02040503050406030204" pitchFamily="18" charset="0"/>
              </a:rPr>
              <a:t>Nat Methods</a:t>
            </a:r>
            <a:r>
              <a:rPr lang="en-US" sz="1300" dirty="0">
                <a:solidFill>
                  <a:schemeClr val="tx1">
                    <a:lumMod val="50000"/>
                  </a:schemeClr>
                </a:solidFill>
                <a:latin typeface="Cambria" panose="02040503050406030204" pitchFamily="18" charset="0"/>
              </a:rPr>
              <a:t>. 2016;13(12):1050-1054. doi:10.1038/nmeth.4035</a:t>
            </a:r>
          </a:p>
          <a:p>
            <a:endParaRPr lang="en-US" sz="1300" dirty="0">
              <a:solidFill>
                <a:schemeClr val="tx1">
                  <a:lumMod val="50000"/>
                </a:schemeClr>
              </a:solidFill>
              <a:latin typeface="Cambria" panose="02040503050406030204" pitchFamily="18" charset="0"/>
            </a:endParaRPr>
          </a:p>
          <a:p>
            <a:r>
              <a:rPr lang="en-US" sz="1300" b="1" dirty="0">
                <a:solidFill>
                  <a:schemeClr val="tx1">
                    <a:lumMod val="50000"/>
                  </a:schemeClr>
                </a:solidFill>
                <a:latin typeface="Cambria" panose="02040503050406030204" pitchFamily="18" charset="0"/>
              </a:rPr>
              <a:t>Extended haplotype phasing of </a:t>
            </a:r>
            <a:r>
              <a:rPr lang="en-US" sz="1300" b="1" i="1" dirty="0">
                <a:solidFill>
                  <a:schemeClr val="tx1">
                    <a:lumMod val="50000"/>
                  </a:schemeClr>
                </a:solidFill>
                <a:latin typeface="Cambria" panose="02040503050406030204" pitchFamily="18" charset="0"/>
              </a:rPr>
              <a:t>de novo</a:t>
            </a:r>
            <a:r>
              <a:rPr lang="en-US" sz="1300" b="1" dirty="0">
                <a:solidFill>
                  <a:schemeClr val="tx1">
                    <a:lumMod val="50000"/>
                  </a:schemeClr>
                </a:solidFill>
                <a:latin typeface="Cambria" panose="02040503050406030204" pitchFamily="18" charset="0"/>
              </a:rPr>
              <a:t> genome assemblies with FALCON-Phase</a:t>
            </a:r>
          </a:p>
          <a:p>
            <a:r>
              <a:rPr lang="en-US" sz="1300" dirty="0">
                <a:solidFill>
                  <a:schemeClr val="tx1">
                    <a:lumMod val="50000"/>
                  </a:schemeClr>
                </a:solidFill>
                <a:latin typeface="Cambria" panose="02040503050406030204" pitchFamily="18" charset="0"/>
              </a:rPr>
              <a:t>Zev N. </a:t>
            </a:r>
            <a:r>
              <a:rPr lang="en-US" sz="1300" dirty="0" err="1">
                <a:solidFill>
                  <a:schemeClr val="tx1">
                    <a:lumMod val="50000"/>
                  </a:schemeClr>
                </a:solidFill>
                <a:latin typeface="Cambria" panose="02040503050406030204" pitchFamily="18" charset="0"/>
              </a:rPr>
              <a:t>Kronenberg</a:t>
            </a:r>
            <a:r>
              <a:rPr lang="en-US" sz="1300" dirty="0">
                <a:solidFill>
                  <a:schemeClr val="tx1">
                    <a:lumMod val="50000"/>
                  </a:schemeClr>
                </a:solidFill>
                <a:latin typeface="Cambria" panose="02040503050406030204" pitchFamily="18" charset="0"/>
              </a:rPr>
              <a:t>, </a:t>
            </a:r>
            <a:r>
              <a:rPr lang="en-US" sz="1300" dirty="0" err="1">
                <a:solidFill>
                  <a:schemeClr val="tx1">
                    <a:lumMod val="50000"/>
                  </a:schemeClr>
                </a:solidFill>
                <a:latin typeface="Cambria" panose="02040503050406030204" pitchFamily="18" charset="0"/>
              </a:rPr>
              <a:t>Arang</a:t>
            </a:r>
            <a:r>
              <a:rPr lang="en-US" sz="1300" dirty="0">
                <a:solidFill>
                  <a:schemeClr val="tx1">
                    <a:lumMod val="50000"/>
                  </a:schemeClr>
                </a:solidFill>
                <a:latin typeface="Cambria" panose="02040503050406030204" pitchFamily="18" charset="0"/>
              </a:rPr>
              <a:t> </a:t>
            </a:r>
            <a:r>
              <a:rPr lang="en-US" sz="1300" dirty="0" err="1">
                <a:solidFill>
                  <a:schemeClr val="tx1">
                    <a:lumMod val="50000"/>
                  </a:schemeClr>
                </a:solidFill>
                <a:latin typeface="Cambria" panose="02040503050406030204" pitchFamily="18" charset="0"/>
              </a:rPr>
              <a:t>Rhie</a:t>
            </a:r>
            <a:r>
              <a:rPr lang="en-US" sz="1300" dirty="0">
                <a:solidFill>
                  <a:schemeClr val="tx1">
                    <a:lumMod val="50000"/>
                  </a:schemeClr>
                </a:solidFill>
                <a:latin typeface="Cambria" panose="02040503050406030204" pitchFamily="18" charset="0"/>
              </a:rPr>
              <a:t>, Sergey </a:t>
            </a:r>
            <a:r>
              <a:rPr lang="en-US" sz="1300" dirty="0" err="1">
                <a:solidFill>
                  <a:schemeClr val="tx1">
                    <a:lumMod val="50000"/>
                  </a:schemeClr>
                </a:solidFill>
                <a:latin typeface="Cambria" panose="02040503050406030204" pitchFamily="18" charset="0"/>
              </a:rPr>
              <a:t>Koren</a:t>
            </a:r>
            <a:r>
              <a:rPr lang="en-US" sz="1300" dirty="0">
                <a:solidFill>
                  <a:schemeClr val="tx1">
                    <a:lumMod val="50000"/>
                  </a:schemeClr>
                </a:solidFill>
                <a:latin typeface="Cambria" panose="02040503050406030204" pitchFamily="18" charset="0"/>
              </a:rPr>
              <a:t>, Gregory T. Concepcion, Paul Peluso, Katherine M. Munson, Stefan </a:t>
            </a:r>
            <a:r>
              <a:rPr lang="en-US" sz="1300" dirty="0" err="1">
                <a:solidFill>
                  <a:schemeClr val="tx1">
                    <a:lumMod val="50000"/>
                  </a:schemeClr>
                </a:solidFill>
                <a:latin typeface="Cambria" panose="02040503050406030204" pitchFamily="18" charset="0"/>
              </a:rPr>
              <a:t>Hiendleder</a:t>
            </a:r>
            <a:r>
              <a:rPr lang="en-US" sz="1300" dirty="0">
                <a:solidFill>
                  <a:schemeClr val="tx1">
                    <a:lumMod val="50000"/>
                  </a:schemeClr>
                </a:solidFill>
                <a:latin typeface="Cambria" panose="02040503050406030204" pitchFamily="18" charset="0"/>
              </a:rPr>
              <a:t>, Olivier </a:t>
            </a:r>
            <a:r>
              <a:rPr lang="en-US" sz="1300" dirty="0" err="1">
                <a:solidFill>
                  <a:schemeClr val="tx1">
                    <a:lumMod val="50000"/>
                  </a:schemeClr>
                </a:solidFill>
                <a:latin typeface="Cambria" panose="02040503050406030204" pitchFamily="18" charset="0"/>
              </a:rPr>
              <a:t>Fedrigo</a:t>
            </a:r>
            <a:r>
              <a:rPr lang="en-US" sz="1300" dirty="0">
                <a:solidFill>
                  <a:schemeClr val="tx1">
                    <a:lumMod val="50000"/>
                  </a:schemeClr>
                </a:solidFill>
                <a:latin typeface="Cambria" panose="02040503050406030204" pitchFamily="18" charset="0"/>
              </a:rPr>
              <a:t>, Erich D. Jarvis, Adam M. </a:t>
            </a:r>
            <a:r>
              <a:rPr lang="en-US" sz="1300" dirty="0" err="1">
                <a:solidFill>
                  <a:schemeClr val="tx1">
                    <a:lumMod val="50000"/>
                  </a:schemeClr>
                </a:solidFill>
                <a:latin typeface="Cambria" panose="02040503050406030204" pitchFamily="18" charset="0"/>
              </a:rPr>
              <a:t>Phillippy</a:t>
            </a:r>
            <a:r>
              <a:rPr lang="en-US" sz="1300" dirty="0">
                <a:solidFill>
                  <a:schemeClr val="tx1">
                    <a:lumMod val="50000"/>
                  </a:schemeClr>
                </a:solidFill>
                <a:latin typeface="Cambria" panose="02040503050406030204" pitchFamily="18" charset="0"/>
              </a:rPr>
              <a:t>, Evan E. Eichler, John L. Williams, Tim P.L. Smith, Richard J. Hall, Shawn T. Sullivan, Sarah B. </a:t>
            </a:r>
            <a:r>
              <a:rPr lang="en-US" sz="1300" dirty="0" err="1">
                <a:solidFill>
                  <a:schemeClr val="tx1">
                    <a:lumMod val="50000"/>
                  </a:schemeClr>
                </a:solidFill>
                <a:latin typeface="Cambria" panose="02040503050406030204" pitchFamily="18" charset="0"/>
              </a:rPr>
              <a:t>Kingan</a:t>
            </a:r>
            <a:endParaRPr lang="en-US" sz="1300" dirty="0">
              <a:solidFill>
                <a:schemeClr val="tx1">
                  <a:lumMod val="50000"/>
                </a:schemeClr>
              </a:solidFill>
              <a:latin typeface="Cambria" panose="02040503050406030204" pitchFamily="18" charset="0"/>
            </a:endParaRPr>
          </a:p>
          <a:p>
            <a:r>
              <a:rPr lang="en-US" sz="1300" dirty="0" err="1">
                <a:solidFill>
                  <a:schemeClr val="tx1">
                    <a:lumMod val="50000"/>
                  </a:schemeClr>
                </a:solidFill>
                <a:latin typeface="Cambria" panose="02040503050406030204" pitchFamily="18" charset="0"/>
              </a:rPr>
              <a:t>bioRxiv</a:t>
            </a:r>
            <a:r>
              <a:rPr lang="en-US" sz="1300" dirty="0">
                <a:solidFill>
                  <a:schemeClr val="tx1">
                    <a:lumMod val="50000"/>
                  </a:schemeClr>
                </a:solidFill>
                <a:latin typeface="Cambria" panose="02040503050406030204" pitchFamily="18" charset="0"/>
              </a:rPr>
              <a:t> 327064; </a:t>
            </a:r>
            <a:r>
              <a:rPr lang="en-US" sz="1300" dirty="0" err="1">
                <a:solidFill>
                  <a:schemeClr val="tx1">
                    <a:lumMod val="50000"/>
                  </a:schemeClr>
                </a:solidFill>
                <a:latin typeface="Cambria" panose="02040503050406030204" pitchFamily="18" charset="0"/>
              </a:rPr>
              <a:t>doi</a:t>
            </a:r>
            <a:r>
              <a:rPr lang="en-US" sz="1300" dirty="0">
                <a:solidFill>
                  <a:schemeClr val="tx1">
                    <a:lumMod val="50000"/>
                  </a:schemeClr>
                </a:solidFill>
                <a:latin typeface="Cambria" panose="02040503050406030204" pitchFamily="18" charset="0"/>
              </a:rPr>
              <a:t>: https://</a:t>
            </a:r>
            <a:r>
              <a:rPr lang="en-US" sz="1300" dirty="0" err="1">
                <a:solidFill>
                  <a:schemeClr val="tx1">
                    <a:lumMod val="50000"/>
                  </a:schemeClr>
                </a:solidFill>
                <a:latin typeface="Cambria" panose="02040503050406030204" pitchFamily="18" charset="0"/>
              </a:rPr>
              <a:t>doi.org</a:t>
            </a:r>
            <a:r>
              <a:rPr lang="en-US" sz="1300" dirty="0">
                <a:solidFill>
                  <a:schemeClr val="tx1">
                    <a:lumMod val="50000"/>
                  </a:schemeClr>
                </a:solidFill>
                <a:latin typeface="Cambria" panose="02040503050406030204" pitchFamily="18" charset="0"/>
              </a:rPr>
              <a:t>/10.1101/327064</a:t>
            </a:r>
          </a:p>
          <a:p>
            <a:endParaRPr lang="en-US" sz="1300" dirty="0">
              <a:solidFill>
                <a:schemeClr val="tx1">
                  <a:lumMod val="50000"/>
                </a:schemeClr>
              </a:solidFill>
              <a:latin typeface="Cambria" panose="02040503050406030204" pitchFamily="18" charset="0"/>
            </a:endParaRPr>
          </a:p>
          <a:p>
            <a:r>
              <a:rPr lang="en-US" sz="1300" b="1" dirty="0" err="1">
                <a:solidFill>
                  <a:schemeClr val="tx1">
                    <a:lumMod val="50000"/>
                  </a:schemeClr>
                </a:solidFill>
                <a:latin typeface="Cambria" panose="02040503050406030204" pitchFamily="18" charset="0"/>
              </a:rPr>
              <a:t>GenomeQC</a:t>
            </a:r>
            <a:r>
              <a:rPr lang="en-US" sz="1300" b="1" dirty="0">
                <a:solidFill>
                  <a:schemeClr val="tx1">
                    <a:lumMod val="50000"/>
                  </a:schemeClr>
                </a:solidFill>
                <a:latin typeface="Cambria" panose="02040503050406030204" pitchFamily="18" charset="0"/>
              </a:rPr>
              <a:t>: a quality assessment tool for genome assemblies and gene structure annotations</a:t>
            </a:r>
          </a:p>
          <a:p>
            <a:r>
              <a:rPr lang="en-US" sz="1300" dirty="0">
                <a:solidFill>
                  <a:schemeClr val="tx1">
                    <a:lumMod val="50000"/>
                  </a:schemeClr>
                </a:solidFill>
                <a:latin typeface="Cambria" panose="02040503050406030204" pitchFamily="18" charset="0"/>
              </a:rPr>
              <a:t>Manchanda, N., </a:t>
            </a:r>
            <a:r>
              <a:rPr lang="en-US" sz="1300" dirty="0" err="1">
                <a:solidFill>
                  <a:schemeClr val="tx1">
                    <a:lumMod val="50000"/>
                  </a:schemeClr>
                </a:solidFill>
                <a:latin typeface="Cambria" panose="02040503050406030204" pitchFamily="18" charset="0"/>
              </a:rPr>
              <a:t>Portwood</a:t>
            </a:r>
            <a:r>
              <a:rPr lang="en-US" sz="1300" dirty="0">
                <a:solidFill>
                  <a:schemeClr val="tx1">
                    <a:lumMod val="50000"/>
                  </a:schemeClr>
                </a:solidFill>
                <a:latin typeface="Cambria" panose="02040503050406030204" pitchFamily="18" charset="0"/>
              </a:rPr>
              <a:t>, J.L., Woodhouse, M.R. </a:t>
            </a:r>
            <a:r>
              <a:rPr lang="en-US" sz="1300" i="1" dirty="0">
                <a:solidFill>
                  <a:schemeClr val="tx1">
                    <a:lumMod val="50000"/>
                  </a:schemeClr>
                </a:solidFill>
                <a:latin typeface="Cambria" panose="02040503050406030204" pitchFamily="18" charset="0"/>
              </a:rPr>
              <a:t>et al.</a:t>
            </a:r>
            <a:r>
              <a:rPr lang="en-US" sz="1300" dirty="0">
                <a:solidFill>
                  <a:schemeClr val="tx1">
                    <a:lumMod val="50000"/>
                  </a:schemeClr>
                </a:solidFill>
                <a:latin typeface="Cambria" panose="02040503050406030204" pitchFamily="18" charset="0"/>
              </a:rPr>
              <a:t> </a:t>
            </a:r>
            <a:r>
              <a:rPr lang="en-US" sz="1300" dirty="0" err="1">
                <a:solidFill>
                  <a:schemeClr val="tx1">
                    <a:lumMod val="50000"/>
                  </a:schemeClr>
                </a:solidFill>
                <a:latin typeface="Cambria" panose="02040503050406030204" pitchFamily="18" charset="0"/>
              </a:rPr>
              <a:t>GenomeQC</a:t>
            </a:r>
            <a:r>
              <a:rPr lang="en-US" sz="1300" dirty="0">
                <a:solidFill>
                  <a:schemeClr val="tx1">
                    <a:lumMod val="50000"/>
                  </a:schemeClr>
                </a:solidFill>
                <a:latin typeface="Cambria" panose="02040503050406030204" pitchFamily="18" charset="0"/>
              </a:rPr>
              <a:t>: a quality assessment tool for genome assemblies and gene structure annotations. </a:t>
            </a:r>
            <a:r>
              <a:rPr lang="en-US" sz="1300" i="1" dirty="0">
                <a:solidFill>
                  <a:schemeClr val="tx1">
                    <a:lumMod val="50000"/>
                  </a:schemeClr>
                </a:solidFill>
                <a:latin typeface="Cambria" panose="02040503050406030204" pitchFamily="18" charset="0"/>
              </a:rPr>
              <a:t>BMC Genomics</a:t>
            </a:r>
            <a:r>
              <a:rPr lang="en-US" sz="1300" dirty="0">
                <a:solidFill>
                  <a:schemeClr val="tx1">
                    <a:lumMod val="50000"/>
                  </a:schemeClr>
                </a:solidFill>
                <a:latin typeface="Cambria" panose="02040503050406030204" pitchFamily="18" charset="0"/>
              </a:rPr>
              <a:t> </a:t>
            </a:r>
            <a:r>
              <a:rPr lang="en-US" sz="1300" b="1" dirty="0">
                <a:solidFill>
                  <a:schemeClr val="tx1">
                    <a:lumMod val="50000"/>
                  </a:schemeClr>
                </a:solidFill>
                <a:latin typeface="Cambria" panose="02040503050406030204" pitchFamily="18" charset="0"/>
              </a:rPr>
              <a:t>21, </a:t>
            </a:r>
            <a:r>
              <a:rPr lang="en-US" sz="1300" dirty="0">
                <a:solidFill>
                  <a:schemeClr val="tx1">
                    <a:lumMod val="50000"/>
                  </a:schemeClr>
                </a:solidFill>
                <a:latin typeface="Cambria" panose="02040503050406030204" pitchFamily="18" charset="0"/>
              </a:rPr>
              <a:t>193 (2020). https://</a:t>
            </a:r>
            <a:r>
              <a:rPr lang="en-US" sz="1300" dirty="0" err="1">
                <a:solidFill>
                  <a:schemeClr val="tx1">
                    <a:lumMod val="50000"/>
                  </a:schemeClr>
                </a:solidFill>
                <a:latin typeface="Cambria" panose="02040503050406030204" pitchFamily="18" charset="0"/>
              </a:rPr>
              <a:t>doi.org</a:t>
            </a:r>
            <a:r>
              <a:rPr lang="en-US" sz="1300" dirty="0">
                <a:solidFill>
                  <a:schemeClr val="tx1">
                    <a:lumMod val="50000"/>
                  </a:schemeClr>
                </a:solidFill>
                <a:latin typeface="Cambria" panose="02040503050406030204" pitchFamily="18" charset="0"/>
              </a:rPr>
              <a:t>/10.1186/s12864-020-6568-2</a:t>
            </a:r>
          </a:p>
          <a:p>
            <a:endParaRPr lang="en-US" sz="1300" dirty="0">
              <a:solidFill>
                <a:schemeClr val="tx1">
                  <a:lumMod val="50000"/>
                </a:schemeClr>
              </a:solidFill>
              <a:latin typeface="Cambria" panose="02040503050406030204" pitchFamily="18" charset="0"/>
            </a:endParaRPr>
          </a:p>
          <a:p>
            <a:endParaRPr lang="en-US" sz="1300" dirty="0">
              <a:latin typeface="Cambria" panose="02040503050406030204" pitchFamily="18" charset="0"/>
            </a:endParaRPr>
          </a:p>
        </p:txBody>
      </p:sp>
    </p:spTree>
    <p:extLst>
      <p:ext uri="{BB962C8B-B14F-4D97-AF65-F5344CB8AC3E}">
        <p14:creationId xmlns:p14="http://schemas.microsoft.com/office/powerpoint/2010/main" val="372462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5892-6079-0444-A216-78EB4AB815BF}"/>
              </a:ext>
            </a:extLst>
          </p:cNvPr>
          <p:cNvSpPr>
            <a:spLocks noGrp="1"/>
          </p:cNvSpPr>
          <p:nvPr>
            <p:ph type="title"/>
          </p:nvPr>
        </p:nvSpPr>
        <p:spPr>
          <a:xfrm>
            <a:off x="719177" y="81269"/>
            <a:ext cx="10515600" cy="1325563"/>
          </a:xfrm>
        </p:spPr>
        <p:txBody>
          <a:bodyPr/>
          <a:lstStyle/>
          <a:p>
            <a:pPr algn="ctr"/>
            <a:r>
              <a:rPr lang="en-US" b="1" dirty="0">
                <a:latin typeface="Calibri" panose="020F0502020204030204" pitchFamily="34" charset="0"/>
                <a:cs typeface="Calibri" panose="020F0502020204030204" pitchFamily="34" charset="0"/>
              </a:rPr>
              <a:t>Evolution of DNA Sequencing</a:t>
            </a:r>
          </a:p>
        </p:txBody>
      </p:sp>
      <p:pic>
        <p:nvPicPr>
          <p:cNvPr id="7" name="Picture 6" descr="Diagram&#10;&#10;Description automatically generated">
            <a:extLst>
              <a:ext uri="{FF2B5EF4-FFF2-40B4-BE49-F238E27FC236}">
                <a16:creationId xmlns:a16="http://schemas.microsoft.com/office/drawing/2014/main" id="{D9DEC8C9-9DB7-334B-9630-3729CC4765F7}"/>
              </a:ext>
            </a:extLst>
          </p:cNvPr>
          <p:cNvPicPr>
            <a:picLocks noChangeAspect="1"/>
          </p:cNvPicPr>
          <p:nvPr/>
        </p:nvPicPr>
        <p:blipFill>
          <a:blip r:embed="rId3"/>
          <a:stretch>
            <a:fillRect/>
          </a:stretch>
        </p:blipFill>
        <p:spPr>
          <a:xfrm>
            <a:off x="156945" y="1406832"/>
            <a:ext cx="11640065" cy="5235595"/>
          </a:xfrm>
          <a:prstGeom prst="rect">
            <a:avLst/>
          </a:prstGeom>
        </p:spPr>
      </p:pic>
    </p:spTree>
    <p:extLst>
      <p:ext uri="{BB962C8B-B14F-4D97-AF65-F5344CB8AC3E}">
        <p14:creationId xmlns:p14="http://schemas.microsoft.com/office/powerpoint/2010/main" val="218908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0649-6876-2843-8D8D-C2B5C5E9294C}"/>
              </a:ext>
            </a:extLst>
          </p:cNvPr>
          <p:cNvSpPr>
            <a:spLocks noGrp="1"/>
          </p:cNvSpPr>
          <p:nvPr>
            <p:ph type="title"/>
          </p:nvPr>
        </p:nvSpPr>
        <p:spPr>
          <a:xfrm>
            <a:off x="586662" y="57572"/>
            <a:ext cx="10515600" cy="1325563"/>
          </a:xfrm>
        </p:spPr>
        <p:txBody>
          <a:bodyPr/>
          <a:lstStyle/>
          <a:p>
            <a:pPr algn="ctr"/>
            <a:r>
              <a:rPr lang="en-US" b="1" dirty="0">
                <a:latin typeface="Calibri" panose="020F0502020204030204" pitchFamily="34" charset="0"/>
                <a:cs typeface="Calibri" panose="020F0502020204030204" pitchFamily="34" charset="0"/>
              </a:rPr>
              <a:t>Long Read Analysis Applications</a:t>
            </a:r>
          </a:p>
        </p:txBody>
      </p:sp>
      <p:pic>
        <p:nvPicPr>
          <p:cNvPr id="9" name="Content Placeholder 8" descr="Diagram&#10;&#10;Description automatically generated with medium confidence">
            <a:extLst>
              <a:ext uri="{FF2B5EF4-FFF2-40B4-BE49-F238E27FC236}">
                <a16:creationId xmlns:a16="http://schemas.microsoft.com/office/drawing/2014/main" id="{32883DAE-0BBB-6745-9B62-0459FD1CFBE8}"/>
              </a:ext>
            </a:extLst>
          </p:cNvPr>
          <p:cNvPicPr>
            <a:picLocks noGrp="1" noChangeAspect="1"/>
          </p:cNvPicPr>
          <p:nvPr>
            <p:ph idx="1"/>
          </p:nvPr>
        </p:nvPicPr>
        <p:blipFill>
          <a:blip r:embed="rId3"/>
          <a:stretch>
            <a:fillRect/>
          </a:stretch>
        </p:blipFill>
        <p:spPr>
          <a:xfrm>
            <a:off x="1681411" y="1597699"/>
            <a:ext cx="8501946" cy="5077460"/>
          </a:xfrm>
        </p:spPr>
      </p:pic>
    </p:spTree>
    <p:extLst>
      <p:ext uri="{BB962C8B-B14F-4D97-AF65-F5344CB8AC3E}">
        <p14:creationId xmlns:p14="http://schemas.microsoft.com/office/powerpoint/2010/main" val="309827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C4AA-7736-3244-B132-4653711946E2}"/>
              </a:ext>
            </a:extLst>
          </p:cNvPr>
          <p:cNvSpPr>
            <a:spLocks noGrp="1"/>
          </p:cNvSpPr>
          <p:nvPr>
            <p:ph type="title"/>
          </p:nvPr>
        </p:nvSpPr>
        <p:spPr>
          <a:xfrm>
            <a:off x="754118" y="0"/>
            <a:ext cx="10229335" cy="1325563"/>
          </a:xfrm>
        </p:spPr>
        <p:txBody>
          <a:bodyPr/>
          <a:lstStyle/>
          <a:p>
            <a:pPr algn="ctr"/>
            <a:r>
              <a:rPr lang="en-US" b="1" dirty="0">
                <a:latin typeface="Calibri" panose="020F0502020204030204" pitchFamily="34" charset="0"/>
                <a:cs typeface="Calibri" panose="020F0502020204030204" pitchFamily="34" charset="0"/>
              </a:rPr>
              <a:t>Pacific Biosciences SMRT Sequencing</a:t>
            </a:r>
          </a:p>
        </p:txBody>
      </p:sp>
      <p:sp>
        <p:nvSpPr>
          <p:cNvPr id="3" name="Content Placeholder 2">
            <a:extLst>
              <a:ext uri="{FF2B5EF4-FFF2-40B4-BE49-F238E27FC236}">
                <a16:creationId xmlns:a16="http://schemas.microsoft.com/office/drawing/2014/main" id="{F142B672-041A-BC48-AC41-BC6BA7614751}"/>
              </a:ext>
            </a:extLst>
          </p:cNvPr>
          <p:cNvSpPr>
            <a:spLocks noGrp="1"/>
          </p:cNvSpPr>
          <p:nvPr>
            <p:ph idx="1"/>
          </p:nvPr>
        </p:nvSpPr>
        <p:spPr>
          <a:xfrm>
            <a:off x="210065" y="1729947"/>
            <a:ext cx="8155459" cy="4744994"/>
          </a:xfrm>
        </p:spPr>
        <p:txBody>
          <a:bodyPr>
            <a:normAutofit fontScale="92500" lnSpcReduction="10000"/>
          </a:bodyPr>
          <a:lstStyle/>
          <a:p>
            <a:r>
              <a:rPr lang="en-US" sz="1800" dirty="0">
                <a:latin typeface="Cambria" panose="02040503050406030204" pitchFamily="18" charset="0"/>
                <a:cs typeface="Calibri" panose="020F0502020204030204" pitchFamily="34" charset="0"/>
              </a:rPr>
              <a:t>Uses a topologically circular DNA molecule template called a </a:t>
            </a:r>
            <a:r>
              <a:rPr lang="en-US" sz="1800" dirty="0" err="1">
                <a:latin typeface="Cambria" panose="02040503050406030204" pitchFamily="18" charset="0"/>
                <a:cs typeface="Calibri" panose="020F0502020204030204" pitchFamily="34" charset="0"/>
              </a:rPr>
              <a:t>SMRTbell</a:t>
            </a:r>
            <a:r>
              <a:rPr lang="en-US" sz="1800" dirty="0">
                <a:latin typeface="Cambria" panose="02040503050406030204" pitchFamily="18" charset="0"/>
                <a:cs typeface="Calibri" panose="020F0502020204030204" pitchFamily="34" charset="0"/>
              </a:rPr>
              <a:t>, comprised of a double-stranded DNA insert with single-stranded hairpin adapters on either end.</a:t>
            </a:r>
          </a:p>
          <a:p>
            <a:pPr marL="0" indent="0">
              <a:buNone/>
            </a:pPr>
            <a:endParaRPr lang="en-US" sz="1800" dirty="0">
              <a:latin typeface="Cambria" panose="02040503050406030204" pitchFamily="18" charset="0"/>
              <a:cs typeface="Calibri" panose="020F0502020204030204" pitchFamily="34" charset="0"/>
            </a:endParaRPr>
          </a:p>
          <a:p>
            <a:r>
              <a:rPr lang="en-US" sz="1800" dirty="0">
                <a:latin typeface="Cambria" panose="02040503050406030204" pitchFamily="18" charset="0"/>
                <a:cs typeface="Calibri" panose="020F0502020204030204" pitchFamily="34" charset="0"/>
              </a:rPr>
              <a:t>DNA insert can range from 1 to more than 100 </a:t>
            </a:r>
            <a:r>
              <a:rPr lang="en-US" sz="1800" dirty="0" err="1">
                <a:latin typeface="Cambria" panose="02040503050406030204" pitchFamily="18" charset="0"/>
                <a:cs typeface="Calibri" panose="020F0502020204030204" pitchFamily="34" charset="0"/>
              </a:rPr>
              <a:t>Kb</a:t>
            </a:r>
            <a:r>
              <a:rPr lang="en-US" sz="1800" dirty="0">
                <a:latin typeface="Cambria" panose="02040503050406030204" pitchFamily="18" charset="0"/>
                <a:cs typeface="Calibri" panose="020F0502020204030204" pitchFamily="34" charset="0"/>
              </a:rPr>
              <a:t> in length.</a:t>
            </a:r>
          </a:p>
          <a:p>
            <a:endParaRPr lang="en-US" sz="1800" dirty="0">
              <a:latin typeface="Cambria" panose="02040503050406030204" pitchFamily="18" charset="0"/>
              <a:cs typeface="Calibri" panose="020F0502020204030204" pitchFamily="34" charset="0"/>
            </a:endParaRPr>
          </a:p>
          <a:p>
            <a:r>
              <a:rPr lang="en-US" sz="1800" dirty="0">
                <a:latin typeface="Cambria" panose="02040503050406030204" pitchFamily="18" charset="0"/>
                <a:cs typeface="Calibri" panose="020F0502020204030204" pitchFamily="34" charset="0"/>
              </a:rPr>
              <a:t>Once the </a:t>
            </a:r>
            <a:r>
              <a:rPr lang="en-US" sz="1800" dirty="0" err="1">
                <a:latin typeface="Cambria" panose="02040503050406030204" pitchFamily="18" charset="0"/>
                <a:cs typeface="Calibri" panose="020F0502020204030204" pitchFamily="34" charset="0"/>
              </a:rPr>
              <a:t>SMRTbell</a:t>
            </a:r>
            <a:r>
              <a:rPr lang="en-US" sz="1800" dirty="0">
                <a:latin typeface="Cambria" panose="02040503050406030204" pitchFamily="18" charset="0"/>
                <a:cs typeface="Calibri" panose="020F0502020204030204" pitchFamily="34" charset="0"/>
              </a:rPr>
              <a:t> has been assembled, it is bound by a DNA polymerase and loaded onto a SMRT cell</a:t>
            </a:r>
          </a:p>
          <a:p>
            <a:endParaRPr lang="en-US" sz="1800" dirty="0">
              <a:latin typeface="Cambria" panose="02040503050406030204" pitchFamily="18" charset="0"/>
              <a:cs typeface="Calibri" panose="020F0502020204030204" pitchFamily="34" charset="0"/>
            </a:endParaRPr>
          </a:p>
          <a:p>
            <a:r>
              <a:rPr lang="en-US" sz="1800" dirty="0">
                <a:latin typeface="Cambria" panose="02040503050406030204" pitchFamily="18" charset="0"/>
                <a:cs typeface="Calibri" panose="020F0502020204030204" pitchFamily="34" charset="0"/>
              </a:rPr>
              <a:t>A SMRT cell is a chip that contains 8 million sequencing units called ZMWs – zero mode waveguides.</a:t>
            </a:r>
          </a:p>
          <a:p>
            <a:endParaRPr lang="en-US" sz="1800" dirty="0">
              <a:latin typeface="Cambria" panose="02040503050406030204" pitchFamily="18" charset="0"/>
              <a:cs typeface="Calibri" panose="020F0502020204030204" pitchFamily="34" charset="0"/>
            </a:endParaRPr>
          </a:p>
          <a:p>
            <a:r>
              <a:rPr lang="en-US" sz="1800" dirty="0">
                <a:latin typeface="Cambria" panose="02040503050406030204" pitchFamily="18" charset="0"/>
                <a:cs typeface="Calibri" panose="020F0502020204030204" pitchFamily="34" charset="0"/>
              </a:rPr>
              <a:t>ZMW is a nanophotonic confinement structure consisting of a circular hole ~70 nm in diameter and ~100 nm in depth. This provides the smallest available volume for light detection.</a:t>
            </a:r>
          </a:p>
          <a:p>
            <a:endParaRPr lang="en-US" sz="1800" dirty="0">
              <a:latin typeface="Cambria" panose="02040503050406030204" pitchFamily="18" charset="0"/>
              <a:cs typeface="Calibri" panose="020F0502020204030204" pitchFamily="34" charset="0"/>
            </a:endParaRPr>
          </a:p>
          <a:p>
            <a:r>
              <a:rPr lang="en-US" sz="1800" dirty="0">
                <a:latin typeface="Cambria" panose="02040503050406030204" pitchFamily="18" charset="0"/>
                <a:cs typeface="Calibri" panose="020F0502020204030204" pitchFamily="34" charset="0"/>
              </a:rPr>
              <a:t>A single </a:t>
            </a:r>
            <a:r>
              <a:rPr lang="en-US" sz="1800" dirty="0" err="1">
                <a:latin typeface="Cambria" panose="02040503050406030204" pitchFamily="18" charset="0"/>
                <a:cs typeface="Calibri" panose="020F0502020204030204" pitchFamily="34" charset="0"/>
              </a:rPr>
              <a:t>SMRTbell</a:t>
            </a:r>
            <a:r>
              <a:rPr lang="en-US" sz="1800" dirty="0">
                <a:latin typeface="Cambria" panose="02040503050406030204" pitchFamily="18" charset="0"/>
                <a:cs typeface="Calibri" panose="020F0502020204030204" pitchFamily="34" charset="0"/>
              </a:rPr>
              <a:t> diffuses into each ZMW.</a:t>
            </a:r>
          </a:p>
          <a:p>
            <a:pPr marL="0" indent="0">
              <a:buNone/>
            </a:pPr>
            <a:endParaRPr lang="en-US" sz="1800" dirty="0">
              <a:latin typeface="Cambria" panose="02040503050406030204" pitchFamily="18"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1BC2979E-C283-964F-90A3-5F96916CF08C}"/>
              </a:ext>
            </a:extLst>
          </p:cNvPr>
          <p:cNvPicPr>
            <a:picLocks noChangeAspect="1"/>
          </p:cNvPicPr>
          <p:nvPr/>
        </p:nvPicPr>
        <p:blipFill>
          <a:blip r:embed="rId3"/>
          <a:stretch>
            <a:fillRect/>
          </a:stretch>
        </p:blipFill>
        <p:spPr>
          <a:xfrm>
            <a:off x="8972831" y="1538417"/>
            <a:ext cx="2609569" cy="5128053"/>
          </a:xfrm>
          <a:prstGeom prst="rect">
            <a:avLst/>
          </a:prstGeom>
        </p:spPr>
      </p:pic>
    </p:spTree>
    <p:extLst>
      <p:ext uri="{BB962C8B-B14F-4D97-AF65-F5344CB8AC3E}">
        <p14:creationId xmlns:p14="http://schemas.microsoft.com/office/powerpoint/2010/main" val="175698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B733-6588-8A44-83C5-3EBF8B7037DA}"/>
              </a:ext>
            </a:extLst>
          </p:cNvPr>
          <p:cNvSpPr>
            <a:spLocks noGrp="1"/>
          </p:cNvSpPr>
          <p:nvPr>
            <p:ph type="title"/>
          </p:nvPr>
        </p:nvSpPr>
        <p:spPr>
          <a:xfrm>
            <a:off x="974834" y="0"/>
            <a:ext cx="9949249" cy="1418839"/>
          </a:xfrm>
        </p:spPr>
        <p:txBody>
          <a:bodyPr/>
          <a:lstStyle/>
          <a:p>
            <a:pPr algn="ctr"/>
            <a:r>
              <a:rPr lang="en-US" b="1" dirty="0">
                <a:latin typeface="Calibri" panose="020F0502020204030204" pitchFamily="34" charset="0"/>
                <a:cs typeface="Calibri" panose="020F0502020204030204" pitchFamily="34" charset="0"/>
              </a:rPr>
              <a:t>Pacific Biosciences SMRT Sequencing</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BEA7754-31E5-644E-9F86-D6758033EBD1}"/>
              </a:ext>
            </a:extLst>
          </p:cNvPr>
          <p:cNvSpPr>
            <a:spLocks noGrp="1"/>
          </p:cNvSpPr>
          <p:nvPr>
            <p:ph idx="1"/>
          </p:nvPr>
        </p:nvSpPr>
        <p:spPr>
          <a:xfrm>
            <a:off x="85061" y="2301642"/>
            <a:ext cx="7798675" cy="4708635"/>
          </a:xfrm>
        </p:spPr>
        <p:txBody>
          <a:bodyPr>
            <a:normAutofit/>
          </a:bodyPr>
          <a:lstStyle/>
          <a:p>
            <a:r>
              <a:rPr lang="en-US" sz="1800" dirty="0">
                <a:latin typeface="Cambria" panose="02040503050406030204" pitchFamily="18" charset="0"/>
              </a:rPr>
              <a:t>Within each ZMW, a single polymerase is immobilized at the bottom. The polymerase can bind to either hairpin of the </a:t>
            </a:r>
            <a:r>
              <a:rPr lang="en-US" sz="1800" dirty="0" err="1">
                <a:latin typeface="Cambria" panose="02040503050406030204" pitchFamily="18" charset="0"/>
              </a:rPr>
              <a:t>SMRTbell</a:t>
            </a:r>
            <a:r>
              <a:rPr lang="en-US" sz="1800" dirty="0">
                <a:latin typeface="Cambria" panose="02040503050406030204" pitchFamily="18" charset="0"/>
              </a:rPr>
              <a:t> and start the replication process.</a:t>
            </a:r>
          </a:p>
          <a:p>
            <a:endParaRPr lang="en-US" sz="1800" dirty="0">
              <a:latin typeface="Cambria" panose="02040503050406030204" pitchFamily="18" charset="0"/>
            </a:endParaRPr>
          </a:p>
          <a:p>
            <a:r>
              <a:rPr lang="en-US" sz="1800" dirty="0">
                <a:latin typeface="Cambria" panose="02040503050406030204" pitchFamily="18" charset="0"/>
              </a:rPr>
              <a:t>Four </a:t>
            </a:r>
            <a:r>
              <a:rPr lang="en-US" sz="1800" dirty="0" err="1">
                <a:latin typeface="Cambria" panose="02040503050406030204" pitchFamily="18" charset="0"/>
              </a:rPr>
              <a:t>flourescent</a:t>
            </a:r>
            <a:r>
              <a:rPr lang="en-US" sz="1800" dirty="0">
                <a:latin typeface="Cambria" panose="02040503050406030204" pitchFamily="18" charset="0"/>
              </a:rPr>
              <a:t>-labeled nucleotide bases, which generate distinct emission spectrums, are added to the SMRT cell. As each base is held by the polymerase, a light pulse is produced that identifies the base.</a:t>
            </a:r>
          </a:p>
          <a:p>
            <a:endParaRPr lang="en-US" sz="1800" dirty="0">
              <a:latin typeface="Cambria" panose="02040503050406030204" pitchFamily="18" charset="0"/>
            </a:endParaRPr>
          </a:p>
          <a:p>
            <a:r>
              <a:rPr lang="en-US" sz="1800" dirty="0">
                <a:latin typeface="Cambria" panose="02040503050406030204" pitchFamily="18" charset="0"/>
              </a:rPr>
              <a:t>The replication processes in all ZMWs of a SMRT cell are recorded by a “movie” of light pulses, and the pulses corresponding to each ZMW can be interpreted to be a sequence of bases called a continuous long read, CLR.</a:t>
            </a:r>
          </a:p>
        </p:txBody>
      </p:sp>
      <p:pic>
        <p:nvPicPr>
          <p:cNvPr id="5" name="Picture 4" descr="A picture containing diagram&#10;&#10;Description automatically generated">
            <a:extLst>
              <a:ext uri="{FF2B5EF4-FFF2-40B4-BE49-F238E27FC236}">
                <a16:creationId xmlns:a16="http://schemas.microsoft.com/office/drawing/2014/main" id="{7A834678-4936-A540-9A98-323F6DE2FCAC}"/>
              </a:ext>
            </a:extLst>
          </p:cNvPr>
          <p:cNvPicPr>
            <a:picLocks noChangeAspect="1"/>
          </p:cNvPicPr>
          <p:nvPr/>
        </p:nvPicPr>
        <p:blipFill rotWithShape="1">
          <a:blip r:embed="rId2"/>
          <a:srcRect l="-1162" t="4790" r="1162" b="255"/>
          <a:stretch/>
        </p:blipFill>
        <p:spPr>
          <a:xfrm>
            <a:off x="7670800" y="2417378"/>
            <a:ext cx="4521200" cy="3907221"/>
          </a:xfrm>
          <a:prstGeom prst="rect">
            <a:avLst/>
          </a:prstGeom>
        </p:spPr>
      </p:pic>
    </p:spTree>
    <p:extLst>
      <p:ext uri="{BB962C8B-B14F-4D97-AF65-F5344CB8AC3E}">
        <p14:creationId xmlns:p14="http://schemas.microsoft.com/office/powerpoint/2010/main" val="2331179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5CFD-D010-BD46-B2F1-21E377A97488}"/>
              </a:ext>
            </a:extLst>
          </p:cNvPr>
          <p:cNvSpPr>
            <a:spLocks noGrp="1"/>
          </p:cNvSpPr>
          <p:nvPr>
            <p:ph type="title"/>
          </p:nvPr>
        </p:nvSpPr>
        <p:spPr>
          <a:xfrm>
            <a:off x="1051034" y="151771"/>
            <a:ext cx="9753600" cy="715962"/>
          </a:xfrm>
        </p:spPr>
        <p:txBody>
          <a:bodyPr/>
          <a:lstStyle/>
          <a:p>
            <a:pPr algn="ctr"/>
            <a:r>
              <a:rPr lang="en-US" b="1" dirty="0">
                <a:latin typeface="Calibri" panose="020F0502020204030204" pitchFamily="34" charset="0"/>
                <a:cs typeface="Calibri" panose="020F0502020204030204" pitchFamily="34" charset="0"/>
              </a:rPr>
              <a:t>Oxford Nanopore Sequencing</a:t>
            </a:r>
          </a:p>
        </p:txBody>
      </p:sp>
      <p:sp>
        <p:nvSpPr>
          <p:cNvPr id="3" name="Content Placeholder 2">
            <a:extLst>
              <a:ext uri="{FF2B5EF4-FFF2-40B4-BE49-F238E27FC236}">
                <a16:creationId xmlns:a16="http://schemas.microsoft.com/office/drawing/2014/main" id="{D4C5E47A-03F3-CB4C-A750-9896D592F9E4}"/>
              </a:ext>
            </a:extLst>
          </p:cNvPr>
          <p:cNvSpPr>
            <a:spLocks noGrp="1"/>
          </p:cNvSpPr>
          <p:nvPr>
            <p:ph idx="1"/>
          </p:nvPr>
        </p:nvSpPr>
        <p:spPr>
          <a:xfrm>
            <a:off x="85061" y="1523388"/>
            <a:ext cx="6147206" cy="5047532"/>
          </a:xfrm>
        </p:spPr>
        <p:txBody>
          <a:bodyPr/>
          <a:lstStyle/>
          <a:p>
            <a:r>
              <a:rPr lang="en-US" sz="1500" dirty="0">
                <a:latin typeface="Cambria" panose="02040503050406030204" pitchFamily="18" charset="0"/>
              </a:rPr>
              <a:t>Uses linear DNA molecules instead of circular ones. These molecules are usually between one and several hundred </a:t>
            </a:r>
            <a:r>
              <a:rPr lang="en-US" sz="1500" dirty="0" err="1">
                <a:latin typeface="Cambria" panose="02040503050406030204" pitchFamily="18" charset="0"/>
              </a:rPr>
              <a:t>Kb</a:t>
            </a:r>
            <a:r>
              <a:rPr lang="en-US" sz="1500" dirty="0">
                <a:latin typeface="Cambria" panose="02040503050406030204" pitchFamily="18" charset="0"/>
              </a:rPr>
              <a:t> in length, but can be up to several </a:t>
            </a:r>
            <a:r>
              <a:rPr lang="en-US" sz="1500" dirty="0" err="1">
                <a:latin typeface="Cambria" panose="02040503050406030204" pitchFamily="18" charset="0"/>
              </a:rPr>
              <a:t>megabases</a:t>
            </a:r>
            <a:r>
              <a:rPr lang="en-US" sz="1500" dirty="0">
                <a:latin typeface="Cambria" panose="02040503050406030204" pitchFamily="18" charset="0"/>
              </a:rPr>
              <a:t> long.</a:t>
            </a:r>
          </a:p>
          <a:p>
            <a:endParaRPr lang="en-US" sz="1500" dirty="0">
              <a:latin typeface="Cambria" panose="02040503050406030204" pitchFamily="18" charset="0"/>
            </a:endParaRPr>
          </a:p>
          <a:p>
            <a:r>
              <a:rPr lang="en-US" sz="1500" dirty="0">
                <a:latin typeface="Cambria" panose="02040503050406030204" pitchFamily="18" charset="0"/>
              </a:rPr>
              <a:t>Sequencing begins by attaching a double-stranded DNA molecule to a sequencing adapter that is pre-loaded with a motor protein.</a:t>
            </a:r>
          </a:p>
          <a:p>
            <a:endParaRPr lang="en-US" sz="1500" dirty="0">
              <a:latin typeface="Cambria" panose="02040503050406030204" pitchFamily="18" charset="0"/>
            </a:endParaRPr>
          </a:p>
          <a:p>
            <a:r>
              <a:rPr lang="en-US" sz="1500" dirty="0">
                <a:latin typeface="Cambria" panose="02040503050406030204" pitchFamily="18" charset="0"/>
              </a:rPr>
              <a:t>The DNA mixture is loaded onto a flow cell that contains hundreds to thousands of nanopores embedded in a synthetic membrane.</a:t>
            </a:r>
          </a:p>
          <a:p>
            <a:endParaRPr lang="en-US" sz="1500" dirty="0">
              <a:latin typeface="Cambria" panose="02040503050406030204" pitchFamily="18" charset="0"/>
            </a:endParaRPr>
          </a:p>
          <a:p>
            <a:r>
              <a:rPr lang="en-US" sz="1500" dirty="0">
                <a:latin typeface="Cambria" panose="02040503050406030204" pitchFamily="18" charset="0"/>
              </a:rPr>
              <a:t>The motor protein unwinds the double-stranded DNA and in conjunction with an electric current, drives the negatively charged DNA through the pore at a controlled rate.</a:t>
            </a:r>
          </a:p>
          <a:p>
            <a:endParaRPr lang="en-US" sz="1500" dirty="0">
              <a:latin typeface="Cambria" panose="02040503050406030204" pitchFamily="18" charset="0"/>
            </a:endParaRPr>
          </a:p>
          <a:p>
            <a:r>
              <a:rPr lang="en-US" sz="1500" dirty="0">
                <a:latin typeface="Cambria" panose="02040503050406030204" pitchFamily="18" charset="0"/>
              </a:rPr>
              <a:t>As the DNA passes through the pore, it causes specific disruptions to the current. These disruptions are analyzed in real time to determine the sequence of the bases in the DNA strand.</a:t>
            </a:r>
          </a:p>
          <a:p>
            <a:endParaRPr lang="en-US" sz="1500" dirty="0">
              <a:latin typeface="Cambria" panose="02040503050406030204" pitchFamily="18" charset="0"/>
            </a:endParaRPr>
          </a:p>
          <a:p>
            <a:r>
              <a:rPr lang="en-US" sz="1500" dirty="0">
                <a:latin typeface="Cambria" panose="02040503050406030204" pitchFamily="18" charset="0"/>
              </a:rPr>
              <a:t>Reads &gt;1Mb in length have been generated with the longest reported reads close to 2.3Mb in length.</a:t>
            </a:r>
          </a:p>
          <a:p>
            <a:endParaRPr lang="en-US" sz="1800" dirty="0">
              <a:latin typeface="Cambria" panose="02040503050406030204" pitchFamily="18" charset="0"/>
            </a:endParaRPr>
          </a:p>
          <a:p>
            <a:endParaRPr lang="en-US" sz="1800" dirty="0"/>
          </a:p>
        </p:txBody>
      </p:sp>
      <p:pic>
        <p:nvPicPr>
          <p:cNvPr id="5" name="Picture 4" descr="Text&#10;&#10;Description automatically generated">
            <a:extLst>
              <a:ext uri="{FF2B5EF4-FFF2-40B4-BE49-F238E27FC236}">
                <a16:creationId xmlns:a16="http://schemas.microsoft.com/office/drawing/2014/main" id="{E57616AC-A297-794D-AF56-7735DC307AB2}"/>
              </a:ext>
            </a:extLst>
          </p:cNvPr>
          <p:cNvPicPr>
            <a:picLocks noChangeAspect="1"/>
          </p:cNvPicPr>
          <p:nvPr/>
        </p:nvPicPr>
        <p:blipFill>
          <a:blip r:embed="rId3"/>
          <a:stretch>
            <a:fillRect/>
          </a:stretch>
        </p:blipFill>
        <p:spPr>
          <a:xfrm>
            <a:off x="6476428" y="2524997"/>
            <a:ext cx="5412116" cy="3044315"/>
          </a:xfrm>
          <a:prstGeom prst="rect">
            <a:avLst/>
          </a:prstGeom>
        </p:spPr>
      </p:pic>
    </p:spTree>
    <p:extLst>
      <p:ext uri="{BB962C8B-B14F-4D97-AF65-F5344CB8AC3E}">
        <p14:creationId xmlns:p14="http://schemas.microsoft.com/office/powerpoint/2010/main" val="248467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8CDB-3ACD-D846-BDAC-9D8372088D77}"/>
              </a:ext>
            </a:extLst>
          </p:cNvPr>
          <p:cNvSpPr>
            <a:spLocks noGrp="1"/>
          </p:cNvSpPr>
          <p:nvPr>
            <p:ph type="title"/>
          </p:nvPr>
        </p:nvSpPr>
        <p:spPr>
          <a:xfrm>
            <a:off x="744646" y="248812"/>
            <a:ext cx="10426262" cy="715962"/>
          </a:xfrm>
        </p:spPr>
        <p:txBody>
          <a:bodyPr/>
          <a:lstStyle/>
          <a:p>
            <a:pPr algn="ctr"/>
            <a:r>
              <a:rPr lang="en-US" b="1" dirty="0">
                <a:latin typeface="Calibri" panose="020F0502020204030204" pitchFamily="34" charset="0"/>
                <a:cs typeface="Calibri" panose="020F0502020204030204" pitchFamily="34" charset="0"/>
              </a:rPr>
              <a:t>Long Read Sequencing Overview</a:t>
            </a:r>
          </a:p>
        </p:txBody>
      </p:sp>
      <p:pic>
        <p:nvPicPr>
          <p:cNvPr id="6" name="Picture 5" descr="Table&#10;&#10;Description automatically generated">
            <a:extLst>
              <a:ext uri="{FF2B5EF4-FFF2-40B4-BE49-F238E27FC236}">
                <a16:creationId xmlns:a16="http://schemas.microsoft.com/office/drawing/2014/main" id="{984745D6-091F-4B4F-9B95-98FFFD7E7E55}"/>
              </a:ext>
            </a:extLst>
          </p:cNvPr>
          <p:cNvPicPr>
            <a:picLocks noChangeAspect="1"/>
          </p:cNvPicPr>
          <p:nvPr/>
        </p:nvPicPr>
        <p:blipFill>
          <a:blip r:embed="rId3"/>
          <a:stretch>
            <a:fillRect/>
          </a:stretch>
        </p:blipFill>
        <p:spPr>
          <a:xfrm>
            <a:off x="372140" y="1678440"/>
            <a:ext cx="11451265" cy="4930748"/>
          </a:xfrm>
          <a:prstGeom prst="rect">
            <a:avLst/>
          </a:prstGeom>
        </p:spPr>
      </p:pic>
    </p:spTree>
    <p:extLst>
      <p:ext uri="{BB962C8B-B14F-4D97-AF65-F5344CB8AC3E}">
        <p14:creationId xmlns:p14="http://schemas.microsoft.com/office/powerpoint/2010/main" val="323491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917C-003E-C44A-9187-7CF6A6870201}"/>
              </a:ext>
            </a:extLst>
          </p:cNvPr>
          <p:cNvSpPr>
            <a:spLocks noGrp="1"/>
          </p:cNvSpPr>
          <p:nvPr>
            <p:ph type="title"/>
          </p:nvPr>
        </p:nvSpPr>
        <p:spPr>
          <a:xfrm>
            <a:off x="1713186" y="148514"/>
            <a:ext cx="9753600" cy="715962"/>
          </a:xfrm>
        </p:spPr>
        <p:txBody>
          <a:bodyPr/>
          <a:lstStyle/>
          <a:p>
            <a:pPr algn="ctr"/>
            <a:r>
              <a:rPr lang="en-US" b="1" dirty="0">
                <a:latin typeface="Calibri" panose="020F0502020204030204" pitchFamily="34" charset="0"/>
                <a:cs typeface="Calibri" panose="020F0502020204030204" pitchFamily="34" charset="0"/>
              </a:rPr>
              <a:t>PacBio HiFi (CCS) Sequencing</a:t>
            </a:r>
          </a:p>
        </p:txBody>
      </p:sp>
      <p:pic>
        <p:nvPicPr>
          <p:cNvPr id="5" name="Picture 4" descr="Diagram&#10;&#10;Description automatically generated">
            <a:extLst>
              <a:ext uri="{FF2B5EF4-FFF2-40B4-BE49-F238E27FC236}">
                <a16:creationId xmlns:a16="http://schemas.microsoft.com/office/drawing/2014/main" id="{8D14B512-AE53-A541-86BF-7BE5B8E6A6C1}"/>
              </a:ext>
            </a:extLst>
          </p:cNvPr>
          <p:cNvPicPr>
            <a:picLocks noChangeAspect="1"/>
          </p:cNvPicPr>
          <p:nvPr/>
        </p:nvPicPr>
        <p:blipFill>
          <a:blip r:embed="rId3"/>
          <a:stretch>
            <a:fillRect/>
          </a:stretch>
        </p:blipFill>
        <p:spPr>
          <a:xfrm>
            <a:off x="5349822" y="1914729"/>
            <a:ext cx="6842178" cy="3844940"/>
          </a:xfrm>
          <a:prstGeom prst="rect">
            <a:avLst/>
          </a:prstGeom>
        </p:spPr>
      </p:pic>
      <p:sp>
        <p:nvSpPr>
          <p:cNvPr id="6" name="TextBox 5">
            <a:extLst>
              <a:ext uri="{FF2B5EF4-FFF2-40B4-BE49-F238E27FC236}">
                <a16:creationId xmlns:a16="http://schemas.microsoft.com/office/drawing/2014/main" id="{DD881062-DB5D-FB42-88CC-B4E058B25334}"/>
              </a:ext>
            </a:extLst>
          </p:cNvPr>
          <p:cNvSpPr txBox="1"/>
          <p:nvPr/>
        </p:nvSpPr>
        <p:spPr>
          <a:xfrm>
            <a:off x="73573" y="1587062"/>
            <a:ext cx="5065986" cy="5155257"/>
          </a:xfrm>
          <a:prstGeom prst="rect">
            <a:avLst/>
          </a:prstGeom>
          <a:noFill/>
        </p:spPr>
        <p:txBody>
          <a:bodyPr wrap="square" rtlCol="0">
            <a:spAutoFit/>
          </a:bodyPr>
          <a:lstStyle/>
          <a:p>
            <a:pPr marL="285750" indent="-285750">
              <a:buFont typeface="Arial" panose="020B0604020202020204" pitchFamily="34" charset="0"/>
              <a:buChar char="•"/>
            </a:pPr>
            <a:r>
              <a:rPr lang="en-US" sz="1500" dirty="0" err="1">
                <a:solidFill>
                  <a:schemeClr val="tx1">
                    <a:lumMod val="50000"/>
                  </a:schemeClr>
                </a:solidFill>
                <a:latin typeface="Cambria" panose="02040503050406030204" pitchFamily="18" charset="0"/>
              </a:rPr>
              <a:t>Pacbio</a:t>
            </a:r>
            <a:r>
              <a:rPr lang="en-US" sz="1500" dirty="0">
                <a:solidFill>
                  <a:schemeClr val="tx1">
                    <a:lumMod val="50000"/>
                  </a:schemeClr>
                </a:solidFill>
                <a:latin typeface="Cambria" panose="02040503050406030204" pitchFamily="18" charset="0"/>
              </a:rPr>
              <a:t> CLR subread accuracy typically ranges between ~85% to 92% with error distributed randomly.</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Only ~85% of homopolymers at least five bases long are called accurately in CLR reads.</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HiFi (CCS) sequencing involves multiple passes around the </a:t>
            </a:r>
            <a:r>
              <a:rPr lang="en-US" sz="1500" dirty="0" err="1">
                <a:solidFill>
                  <a:schemeClr val="tx1">
                    <a:lumMod val="50000"/>
                  </a:schemeClr>
                </a:solidFill>
                <a:latin typeface="Cambria" panose="02040503050406030204" pitchFamily="18" charset="0"/>
              </a:rPr>
              <a:t>SMRTbell</a:t>
            </a:r>
            <a:r>
              <a:rPr lang="en-US" sz="1500" dirty="0">
                <a:solidFill>
                  <a:schemeClr val="tx1">
                    <a:lumMod val="50000"/>
                  </a:schemeClr>
                </a:solidFill>
                <a:latin typeface="Cambria" panose="02040503050406030204" pitchFamily="18" charset="0"/>
              </a:rPr>
              <a:t>.</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Since error is distributed randomly, you can call a more accurate HiFi (CCS) read consensus with 3 to 4 passes around the insert.</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HiFi (CCS) reads have a median accuracy of greater than 99.9%, with over 99.5% of homopolymers  at least 5 bp long accurately called.</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r>
              <a:rPr lang="en-US" sz="1500" dirty="0">
                <a:solidFill>
                  <a:schemeClr val="tx1">
                    <a:lumMod val="50000"/>
                  </a:schemeClr>
                </a:solidFill>
                <a:latin typeface="Cambria" panose="02040503050406030204" pitchFamily="18" charset="0"/>
              </a:rPr>
              <a:t>More than 50% of the regions previously inaccessible with Illumina short-read sequencing data in GRCh37 (human reference) are now accessible with HiFi reads.</a:t>
            </a:r>
          </a:p>
          <a:p>
            <a:pPr marL="285750" indent="-285750">
              <a:buFont typeface="Arial" panose="020B0604020202020204" pitchFamily="34" charset="0"/>
              <a:buChar char="•"/>
            </a:pPr>
            <a:endParaRPr lang="en-US" sz="1500" dirty="0">
              <a:solidFill>
                <a:schemeClr val="tx1">
                  <a:lumMod val="50000"/>
                </a:schemeClr>
              </a:solidFill>
              <a:latin typeface="Cambria" panose="02040503050406030204" pitchFamily="18" charset="0"/>
            </a:endParaRPr>
          </a:p>
          <a:p>
            <a:pPr marL="285750" indent="-285750">
              <a:buFont typeface="Arial" panose="020B0604020202020204" pitchFamily="34" charset="0"/>
              <a:buChar char="•"/>
            </a:pPr>
            <a:endParaRPr lang="en-US" sz="1400" dirty="0">
              <a:latin typeface="Cambria" panose="02040503050406030204" pitchFamily="18" charset="0"/>
            </a:endParaRPr>
          </a:p>
        </p:txBody>
      </p:sp>
    </p:spTree>
    <p:extLst>
      <p:ext uri="{BB962C8B-B14F-4D97-AF65-F5344CB8AC3E}">
        <p14:creationId xmlns:p14="http://schemas.microsoft.com/office/powerpoint/2010/main" val="2775749051"/>
      </p:ext>
    </p:extLst>
  </p:cSld>
  <p:clrMapOvr>
    <a:masterClrMapping/>
  </p:clrMapOvr>
</p:sld>
</file>

<file path=ppt/theme/theme1.xml><?xml version="1.0" encoding="utf-8"?>
<a:theme xmlns:a="http://schemas.openxmlformats.org/drawingml/2006/main" name="powerpoint-template">
  <a:themeElements>
    <a:clrScheme name="powerpoint-template 2">
      <a:dk1>
        <a:srgbClr val="4D4D4D"/>
      </a:dk1>
      <a:lt1>
        <a:srgbClr val="FFFFFF"/>
      </a:lt1>
      <a:dk2>
        <a:srgbClr val="4D4D4D"/>
      </a:dk2>
      <a:lt2>
        <a:srgbClr val="808080"/>
      </a:lt2>
      <a:accent1>
        <a:srgbClr val="BBE0E3"/>
      </a:accent1>
      <a:accent2>
        <a:srgbClr val="333399"/>
      </a:accent2>
      <a:accent3>
        <a:srgbClr val="FFFFFF"/>
      </a:accent3>
      <a:accent4>
        <a:srgbClr val="404040"/>
      </a:accent4>
      <a:accent5>
        <a:srgbClr val="DAEDEF"/>
      </a:accent5>
      <a:accent6>
        <a:srgbClr val="2D2D8A"/>
      </a:accent6>
      <a:hlink>
        <a:srgbClr val="009999"/>
      </a:hlink>
      <a:folHlink>
        <a:srgbClr val="EAEAEA"/>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owerpoint-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template 2">
        <a:dk1>
          <a:srgbClr val="4D4D4D"/>
        </a:dk1>
        <a:lt1>
          <a:srgbClr val="FFFFFF"/>
        </a:lt1>
        <a:dk2>
          <a:srgbClr val="4D4D4D"/>
        </a:dk2>
        <a:lt2>
          <a:srgbClr val="808080"/>
        </a:lt2>
        <a:accent1>
          <a:srgbClr val="BBE0E3"/>
        </a:accent1>
        <a:accent2>
          <a:srgbClr val="333399"/>
        </a:accent2>
        <a:accent3>
          <a:srgbClr val="FFFFFF"/>
        </a:accent3>
        <a:accent4>
          <a:srgbClr val="404040"/>
        </a:accent4>
        <a:accent5>
          <a:srgbClr val="DAEDEF"/>
        </a:accent5>
        <a:accent6>
          <a:srgbClr val="2D2D8A"/>
        </a:accent6>
        <a:hlink>
          <a:srgbClr val="009999"/>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Template>
  <TotalTime>6870</TotalTime>
  <Words>2490</Words>
  <Application>Microsoft Macintosh PowerPoint</Application>
  <PresentationFormat>Widescreen</PresentationFormat>
  <Paragraphs>233</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vt:lpstr>
      <vt:lpstr>Microsoft Sans Serif</vt:lpstr>
      <vt:lpstr>powerpoint-template</vt:lpstr>
      <vt:lpstr>Genome Assembly and Long Reads</vt:lpstr>
      <vt:lpstr>Outline</vt:lpstr>
      <vt:lpstr>Evolution of DNA Sequencing</vt:lpstr>
      <vt:lpstr>Long Read Analysis Applications</vt:lpstr>
      <vt:lpstr>Pacific Biosciences SMRT Sequencing</vt:lpstr>
      <vt:lpstr>Pacific Biosciences SMRT Sequencing</vt:lpstr>
      <vt:lpstr>Oxford Nanopore Sequencing</vt:lpstr>
      <vt:lpstr>Long Read Sequencing Overview</vt:lpstr>
      <vt:lpstr>PacBio HiFi (CCS) Sequencing</vt:lpstr>
      <vt:lpstr>PacBio HiFi Read Length Distribution</vt:lpstr>
      <vt:lpstr>Goals of Genome Assembly</vt:lpstr>
      <vt:lpstr>De Novo Genome Assembly Process and Outputs</vt:lpstr>
      <vt:lpstr>Two main assembly methods</vt:lpstr>
      <vt:lpstr>Overlap Layout Consensus Graph</vt:lpstr>
      <vt:lpstr>Challenges to Genome Assembly</vt:lpstr>
      <vt:lpstr>Methods to QC Genome Assemblies</vt:lpstr>
      <vt:lpstr>N50 Contig/Scaffold Length</vt:lpstr>
      <vt:lpstr>Assemblers for PacBio Data</vt:lpstr>
      <vt:lpstr>PB Assembly (Falcon/Falcon-Unzip) of HiFi  Data</vt:lpstr>
      <vt:lpstr>Falcon-Phase</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Assembly and          Long Reads</dc:title>
  <dc:creator>Tomlinson, Chad</dc:creator>
  <cp:lastModifiedBy>Tomlinson, Chad</cp:lastModifiedBy>
  <cp:revision>131</cp:revision>
  <dcterms:created xsi:type="dcterms:W3CDTF">2021-03-15T20:46:05Z</dcterms:created>
  <dcterms:modified xsi:type="dcterms:W3CDTF">2021-03-22T13:09:13Z</dcterms:modified>
</cp:coreProperties>
</file>